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oppins Bold Italics" charset="1" panose="00000800000000000000"/>
      <p:regular r:id="rId31"/>
    </p:embeddedFont>
    <p:embeddedFont>
      <p:font typeface="Handelson Three" charset="1" panose="00000100000000000000"/>
      <p:regular r:id="rId32"/>
    </p:embeddedFont>
    <p:embeddedFont>
      <p:font typeface="Poppins Italics" charset="1" panose="00000500000000000000"/>
      <p:regular r:id="rId33"/>
    </p:embeddedFont>
    <p:embeddedFont>
      <p:font typeface="Poppins" charset="1" panose="00000500000000000000"/>
      <p:regular r:id="rId34"/>
    </p:embeddedFont>
    <p:embeddedFont>
      <p:font typeface="Poppins Bold" charset="1" panose="00000800000000000000"/>
      <p:regular r:id="rId35"/>
    </p:embeddedFont>
    <p:embeddedFont>
      <p:font typeface="Canva Sans Italics" charset="1" panose="020B0503030501040103"/>
      <p:regular r:id="rId36"/>
    </p:embeddedFont>
    <p:embeddedFont>
      <p:font typeface="Canva Sans" charset="1" panose="020B0503030501040103"/>
      <p:regular r:id="rId37"/>
    </p:embeddedFont>
    <p:embeddedFont>
      <p:font typeface="Canva Sans Bold" charset="1" panose="020B08030305010401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5.jpe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D1FF">
                    <a:alpha val="82000"/>
                  </a:srgbClr>
                </a:gs>
                <a:gs pos="50000">
                  <a:srgbClr val="001496">
                    <a:alpha val="82000"/>
                  </a:srgbClr>
                </a:gs>
                <a:gs pos="100000">
                  <a:srgbClr val="000F70">
                    <a:alpha val="82000"/>
                  </a:srgbClr>
                </a:gs>
              </a:gsLst>
              <a:path path="circle">
                <a:fillToRect l="50000" r="50000" t="50000" b="50000"/>
              </a:path>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594739" y="1594239"/>
            <a:ext cx="7098522" cy="7098522"/>
          </a:xfrm>
          <a:custGeom>
            <a:avLst/>
            <a:gdLst/>
            <a:ahLst/>
            <a:cxnLst/>
            <a:rect r="r" b="b" t="t" l="l"/>
            <a:pathLst>
              <a:path h="7098522" w="7098522">
                <a:moveTo>
                  <a:pt x="0" y="0"/>
                </a:moveTo>
                <a:lnTo>
                  <a:pt x="7098522" y="0"/>
                </a:lnTo>
                <a:lnTo>
                  <a:pt x="7098522" y="7098522"/>
                </a:lnTo>
                <a:lnTo>
                  <a:pt x="0" y="7098522"/>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741164" y="525103"/>
            <a:ext cx="11318849" cy="8546769"/>
          </a:xfrm>
          <a:prstGeom prst="rect">
            <a:avLst/>
          </a:prstGeom>
        </p:spPr>
        <p:txBody>
          <a:bodyPr anchor="t" rtlCol="false" tIns="0" lIns="0" bIns="0" rIns="0">
            <a:spAutoFit/>
          </a:bodyPr>
          <a:lstStyle/>
          <a:p>
            <a:pPr algn="ctr">
              <a:lnSpc>
                <a:spcPts val="13493"/>
              </a:lnSpc>
            </a:pPr>
            <a:r>
              <a:rPr lang="en-US" b="true" sz="9638" i="true" spc="-106">
                <a:solidFill>
                  <a:srgbClr val="FFFFFF"/>
                </a:solidFill>
                <a:latin typeface="Poppins Bold Italics"/>
                <a:ea typeface="Poppins Bold Italics"/>
                <a:cs typeface="Poppins Bold Italics"/>
                <a:sym typeface="Poppins Bold Italics"/>
              </a:rPr>
              <a:t>EXPLORATORY</a:t>
            </a:r>
          </a:p>
          <a:p>
            <a:pPr algn="ctr">
              <a:lnSpc>
                <a:spcPts val="13493"/>
              </a:lnSpc>
            </a:pPr>
            <a:r>
              <a:rPr lang="en-US" b="true" sz="9638" i="true" spc="-106">
                <a:solidFill>
                  <a:srgbClr val="FFFFFF"/>
                </a:solidFill>
                <a:latin typeface="Poppins Bold Italics"/>
                <a:ea typeface="Poppins Bold Italics"/>
                <a:cs typeface="Poppins Bold Italics"/>
                <a:sym typeface="Poppins Bold Italics"/>
              </a:rPr>
              <a:t> DATA ANALYSIS </a:t>
            </a:r>
          </a:p>
          <a:p>
            <a:pPr algn="ctr">
              <a:lnSpc>
                <a:spcPts val="13493"/>
              </a:lnSpc>
            </a:pPr>
            <a:r>
              <a:rPr lang="en-US" b="true" sz="9638" i="true" spc="-106">
                <a:solidFill>
                  <a:srgbClr val="FFFFFF"/>
                </a:solidFill>
                <a:latin typeface="Poppins Bold Italics"/>
                <a:ea typeface="Poppins Bold Italics"/>
                <a:cs typeface="Poppins Bold Italics"/>
                <a:sym typeface="Poppins Bold Italics"/>
              </a:rPr>
              <a:t> OF </a:t>
            </a:r>
          </a:p>
          <a:p>
            <a:pPr algn="ctr">
              <a:lnSpc>
                <a:spcPts val="13493"/>
              </a:lnSpc>
            </a:pPr>
            <a:r>
              <a:rPr lang="en-US" b="true" sz="9638" i="true" spc="-106">
                <a:solidFill>
                  <a:srgbClr val="FFFFFF"/>
                </a:solidFill>
                <a:latin typeface="Poppins Bold Italics"/>
                <a:ea typeface="Poppins Bold Italics"/>
                <a:cs typeface="Poppins Bold Italics"/>
                <a:sym typeface="Poppins Bold Italics"/>
              </a:rPr>
              <a:t> SPOTIFY DATA TRACKS</a:t>
            </a:r>
          </a:p>
        </p:txBody>
      </p:sp>
      <p:sp>
        <p:nvSpPr>
          <p:cNvPr name="TextBox 8" id="8"/>
          <p:cNvSpPr txBox="true"/>
          <p:nvPr/>
        </p:nvSpPr>
        <p:spPr>
          <a:xfrm rot="0">
            <a:off x="13939031" y="9467850"/>
            <a:ext cx="4130111" cy="513264"/>
          </a:xfrm>
          <a:prstGeom prst="rect">
            <a:avLst/>
          </a:prstGeom>
        </p:spPr>
        <p:txBody>
          <a:bodyPr anchor="t" rtlCol="false" tIns="0" lIns="0" bIns="0" rIns="0">
            <a:spAutoFit/>
          </a:bodyPr>
          <a:lstStyle/>
          <a:p>
            <a:pPr algn="ctr">
              <a:lnSpc>
                <a:spcPts val="3323"/>
              </a:lnSpc>
            </a:pPr>
            <a:r>
              <a:rPr lang="en-US" sz="4748">
                <a:solidFill>
                  <a:srgbClr val="FFFFFF"/>
                </a:solidFill>
                <a:latin typeface="Handelson Three"/>
                <a:ea typeface="Handelson Three"/>
                <a:cs typeface="Handelson Three"/>
                <a:sym typeface="Handelson Three"/>
              </a:rPr>
              <a:t>Gourav Mahato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131915"/>
            <a:ext cx="18288000" cy="10970075"/>
            <a:chOff x="0" y="0"/>
            <a:chExt cx="4816593" cy="2889238"/>
          </a:xfrm>
        </p:grpSpPr>
        <p:sp>
          <p:nvSpPr>
            <p:cNvPr name="Freeform 4" id="4"/>
            <p:cNvSpPr/>
            <p:nvPr/>
          </p:nvSpPr>
          <p:spPr>
            <a:xfrm flipH="false" flipV="false" rot="0">
              <a:off x="0" y="0"/>
              <a:ext cx="4816592" cy="2889238"/>
            </a:xfrm>
            <a:custGeom>
              <a:avLst/>
              <a:gdLst/>
              <a:ahLst/>
              <a:cxnLst/>
              <a:rect r="r" b="b" t="t" l="l"/>
              <a:pathLst>
                <a:path h="2889238" w="4816592">
                  <a:moveTo>
                    <a:pt x="0" y="0"/>
                  </a:moveTo>
                  <a:lnTo>
                    <a:pt x="4816592" y="0"/>
                  </a:lnTo>
                  <a:lnTo>
                    <a:pt x="4816592" y="2889238"/>
                  </a:lnTo>
                  <a:lnTo>
                    <a:pt x="0" y="2889238"/>
                  </a:lnTo>
                  <a:close/>
                </a:path>
              </a:pathLst>
            </a:custGeom>
            <a:gradFill rotWithShape="true">
              <a:gsLst>
                <a:gs pos="0">
                  <a:srgbClr val="00D1FF">
                    <a:alpha val="86000"/>
                  </a:srgbClr>
                </a:gs>
                <a:gs pos="50000">
                  <a:srgbClr val="001496">
                    <a:alpha val="86000"/>
                  </a:srgbClr>
                </a:gs>
                <a:gs pos="100000">
                  <a:srgbClr val="000F70">
                    <a:alpha val="86000"/>
                  </a:srgbClr>
                </a:gs>
              </a:gsLst>
              <a:path path="circle">
                <a:fillToRect l="50000" r="50000" t="50000" b="50000"/>
              </a:path>
            </a:gradFill>
          </p:spPr>
        </p:sp>
        <p:sp>
          <p:nvSpPr>
            <p:cNvPr name="TextBox 5" id="5"/>
            <p:cNvSpPr txBox="true"/>
            <p:nvPr/>
          </p:nvSpPr>
          <p:spPr>
            <a:xfrm>
              <a:off x="0" y="-38100"/>
              <a:ext cx="4816593" cy="2927338"/>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a:p>
              <a:pPr algn="ctr">
                <a:lnSpc>
                  <a:spcPts val="2659"/>
                </a:lnSpc>
                <a:spcBef>
                  <a:spcPct val="0"/>
                </a:spcBef>
              </a:pPr>
            </a:p>
          </p:txBody>
        </p:sp>
      </p:grpSp>
      <p:sp>
        <p:nvSpPr>
          <p:cNvPr name="Freeform 6" id="6"/>
          <p:cNvSpPr/>
          <p:nvPr/>
        </p:nvSpPr>
        <p:spPr>
          <a:xfrm flipH="false" flipV="false" rot="0">
            <a:off x="5839908" y="2165933"/>
            <a:ext cx="6608184" cy="6602071"/>
          </a:xfrm>
          <a:custGeom>
            <a:avLst/>
            <a:gdLst/>
            <a:ahLst/>
            <a:cxnLst/>
            <a:rect r="r" b="b" t="t" l="l"/>
            <a:pathLst>
              <a:path h="6602071" w="6608184">
                <a:moveTo>
                  <a:pt x="0" y="0"/>
                </a:moveTo>
                <a:lnTo>
                  <a:pt x="6608184" y="0"/>
                </a:lnTo>
                <a:lnTo>
                  <a:pt x="6608184" y="6602071"/>
                </a:lnTo>
                <a:lnTo>
                  <a:pt x="0" y="6602071"/>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3459663"/>
            <a:ext cx="7094158" cy="5308341"/>
          </a:xfrm>
          <a:custGeom>
            <a:avLst/>
            <a:gdLst/>
            <a:ahLst/>
            <a:cxnLst/>
            <a:rect r="r" b="b" t="t" l="l"/>
            <a:pathLst>
              <a:path h="5308341" w="7094158">
                <a:moveTo>
                  <a:pt x="0" y="0"/>
                </a:moveTo>
                <a:lnTo>
                  <a:pt x="7094158" y="0"/>
                </a:lnTo>
                <a:lnTo>
                  <a:pt x="7094158" y="5308341"/>
                </a:lnTo>
                <a:lnTo>
                  <a:pt x="0" y="5308341"/>
                </a:lnTo>
                <a:lnTo>
                  <a:pt x="0" y="0"/>
                </a:lnTo>
                <a:close/>
              </a:path>
            </a:pathLst>
          </a:custGeom>
          <a:blipFill>
            <a:blip r:embed="rId7"/>
            <a:stretch>
              <a:fillRect l="0" t="0" r="0" b="0"/>
            </a:stretch>
          </a:blipFill>
        </p:spPr>
      </p:sp>
      <p:sp>
        <p:nvSpPr>
          <p:cNvPr name="TextBox 9" id="9"/>
          <p:cNvSpPr txBox="true"/>
          <p:nvPr/>
        </p:nvSpPr>
        <p:spPr>
          <a:xfrm rot="0">
            <a:off x="8496029" y="8806749"/>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
        <p:nvSpPr>
          <p:cNvPr name="TextBox 10" id="10"/>
          <p:cNvSpPr txBox="true"/>
          <p:nvPr/>
        </p:nvSpPr>
        <p:spPr>
          <a:xfrm rot="0">
            <a:off x="-963448" y="1427426"/>
            <a:ext cx="20193676" cy="738507"/>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Canva Sans Bold"/>
                <a:ea typeface="Canva Sans Bold"/>
                <a:cs typeface="Canva Sans Bold"/>
                <a:sym typeface="Canva Sans Bold"/>
              </a:rPr>
              <a:t>🎵 Popularity Distribution Across Categorical Features (Boxplots)</a:t>
            </a:r>
          </a:p>
        </p:txBody>
      </p:sp>
      <p:sp>
        <p:nvSpPr>
          <p:cNvPr name="TextBox 11" id="11"/>
          <p:cNvSpPr txBox="true"/>
          <p:nvPr/>
        </p:nvSpPr>
        <p:spPr>
          <a:xfrm rot="0">
            <a:off x="7094158" y="3384201"/>
            <a:ext cx="11193842" cy="5383803"/>
          </a:xfrm>
          <a:prstGeom prst="rect">
            <a:avLst/>
          </a:prstGeom>
        </p:spPr>
        <p:txBody>
          <a:bodyPr anchor="t" rtlCol="false" tIns="0" lIns="0" bIns="0" rIns="0">
            <a:spAutoFit/>
          </a:bodyPr>
          <a:lstStyle/>
          <a:p>
            <a:pPr algn="ctr" marL="373923" indent="-186962" lvl="1">
              <a:lnSpc>
                <a:spcPts val="2424"/>
              </a:lnSpc>
              <a:buFont typeface="Arial"/>
              <a:buChar char="•"/>
            </a:pPr>
            <a:r>
              <a:rPr lang="en-US" sz="1731" i="true">
                <a:solidFill>
                  <a:srgbClr val="FFFFFF"/>
                </a:solidFill>
                <a:latin typeface="Canva Sans Italics"/>
                <a:ea typeface="Canva Sans Italics"/>
                <a:cs typeface="Canva Sans Italics"/>
                <a:sym typeface="Canva Sans Italics"/>
              </a:rPr>
              <a:t>Language is the Strongest Differentiator: </a:t>
            </a:r>
            <a:r>
              <a:rPr lang="en-US" sz="1731">
                <a:solidFill>
                  <a:srgbClr val="FFFFFF"/>
                </a:solidFill>
                <a:latin typeface="Canva Sans"/>
                <a:ea typeface="Canva Sans"/>
                <a:cs typeface="Canva Sans"/>
                <a:sym typeface="Canva Sans"/>
              </a:rPr>
              <a:t>Korean tracks show the highest median popularity and the widest spread among the main language categories, followed by English. Other languages like Tamil and Telugu have very low median popularity.</a:t>
            </a:r>
          </a:p>
          <a:p>
            <a:pPr algn="ctr">
              <a:lnSpc>
                <a:spcPts val="2424"/>
              </a:lnSpc>
            </a:pPr>
          </a:p>
          <a:p>
            <a:pPr algn="ctr" marL="373923" indent="-186962" lvl="1">
              <a:lnSpc>
                <a:spcPts val="2424"/>
              </a:lnSpc>
              <a:buFont typeface="Arial"/>
              <a:buChar char="•"/>
            </a:pPr>
            <a:r>
              <a:rPr lang="en-US" sz="1731" i="true">
                <a:solidFill>
                  <a:srgbClr val="FFFFFF"/>
                </a:solidFill>
                <a:latin typeface="Canva Sans Italics"/>
                <a:ea typeface="Canva Sans Italics"/>
                <a:cs typeface="Canva Sans Italics"/>
                <a:sym typeface="Canva Sans Italics"/>
              </a:rPr>
              <a:t>Mode Matters:</a:t>
            </a:r>
            <a:r>
              <a:rPr lang="en-US" sz="1731">
                <a:solidFill>
                  <a:srgbClr val="FFFFFF"/>
                </a:solidFill>
                <a:latin typeface="Canva Sans"/>
                <a:ea typeface="Canva Sans"/>
                <a:cs typeface="Canva Sans"/>
                <a:sym typeface="Canva Sans"/>
              </a:rPr>
              <a:t> Tracks with a defined mode (0.0 or 1.0) have significantly higher median popularity compared to tracks with mode -1.0.</a:t>
            </a:r>
          </a:p>
          <a:p>
            <a:pPr algn="ctr">
              <a:lnSpc>
                <a:spcPts val="2424"/>
              </a:lnSpc>
            </a:pPr>
          </a:p>
          <a:p>
            <a:pPr algn="ctr" marL="373923" indent="-186962" lvl="1">
              <a:lnSpc>
                <a:spcPts val="2424"/>
              </a:lnSpc>
              <a:buFont typeface="Arial"/>
              <a:buChar char="•"/>
            </a:pPr>
            <a:r>
              <a:rPr lang="en-US" sz="1731" i="true">
                <a:solidFill>
                  <a:srgbClr val="FFFFFF"/>
                </a:solidFill>
                <a:latin typeface="Canva Sans Italics"/>
                <a:ea typeface="Canva Sans Italics"/>
                <a:cs typeface="Canva Sans Italics"/>
                <a:sym typeface="Canva Sans Italics"/>
              </a:rPr>
              <a:t>Key is Not Predictive: </a:t>
            </a:r>
            <a:r>
              <a:rPr lang="en-US" sz="1731">
                <a:solidFill>
                  <a:srgbClr val="FFFFFF"/>
                </a:solidFill>
                <a:latin typeface="Canva Sans"/>
                <a:ea typeface="Canva Sans"/>
                <a:cs typeface="Canva Sans"/>
                <a:sym typeface="Canva Sans"/>
              </a:rPr>
              <a:t>The median popularity is consistently low across all musical keys (0 to 11), indicating that the key of a song has very little impact on its typical popularity score.</a:t>
            </a:r>
          </a:p>
          <a:p>
            <a:pPr algn="ctr">
              <a:lnSpc>
                <a:spcPts val="2424"/>
              </a:lnSpc>
            </a:pPr>
          </a:p>
          <a:p>
            <a:pPr algn="ctr" marL="373923" indent="-186962" lvl="1">
              <a:lnSpc>
                <a:spcPts val="2424"/>
              </a:lnSpc>
              <a:buFont typeface="Arial"/>
              <a:buChar char="•"/>
            </a:pPr>
            <a:r>
              <a:rPr lang="en-US" sz="1731" i="true">
                <a:solidFill>
                  <a:srgbClr val="FFFFFF"/>
                </a:solidFill>
                <a:latin typeface="Canva Sans Italics"/>
                <a:ea typeface="Canva Sans Italics"/>
                <a:cs typeface="Canva Sans Italics"/>
                <a:sym typeface="Canva Sans Italics"/>
              </a:rPr>
              <a:t>Time Signature 4.0 Dominates:</a:t>
            </a:r>
            <a:r>
              <a:rPr lang="en-US" sz="1731">
                <a:solidFill>
                  <a:srgbClr val="FFFFFF"/>
                </a:solidFill>
                <a:latin typeface="Canva Sans"/>
                <a:ea typeface="Canva Sans"/>
                <a:cs typeface="Canva Sans"/>
                <a:sym typeface="Canva Sans"/>
              </a:rPr>
              <a:t> Time Signatures 4.0 and 5.0 are associated with the highest median popularities, while others (like -1.0, 0.0, 1.0) are very low. Since 4.0 is the most common time signature, this suggests typical music structure correlates with typical popularity.  </a:t>
            </a:r>
          </a:p>
          <a:p>
            <a:pPr algn="ctr">
              <a:lnSpc>
                <a:spcPts val="2424"/>
              </a:lnSpc>
            </a:pPr>
            <a:r>
              <a:rPr lang="en-US" sz="1731">
                <a:solidFill>
                  <a:srgbClr val="FFFFFF"/>
                </a:solidFill>
                <a:latin typeface="Canva Sans"/>
                <a:ea typeface="Canva Sans"/>
                <a:cs typeface="Canva Sans"/>
                <a:sym typeface="Canva Sans"/>
              </a:rPr>
              <a:t>  </a:t>
            </a:r>
          </a:p>
          <a:p>
            <a:pPr algn="ctr" marL="373923" indent="-186962" lvl="1">
              <a:lnSpc>
                <a:spcPts val="2424"/>
              </a:lnSpc>
              <a:buFont typeface="Arial"/>
              <a:buChar char="•"/>
            </a:pPr>
            <a:r>
              <a:rPr lang="en-US" sz="1731" i="true">
                <a:solidFill>
                  <a:srgbClr val="FFFFFF"/>
                </a:solidFill>
                <a:latin typeface="Canva Sans Italics"/>
                <a:ea typeface="Canva Sans Italics"/>
                <a:cs typeface="Canva Sans Italics"/>
                <a:sym typeface="Canva Sans Italics"/>
              </a:rPr>
              <a:t>High Outliers are Universal:</a:t>
            </a:r>
            <a:r>
              <a:rPr lang="en-US" sz="1731">
                <a:solidFill>
                  <a:srgbClr val="FFFFFF"/>
                </a:solidFill>
                <a:latin typeface="Canva Sans"/>
                <a:ea typeface="Canva Sans"/>
                <a:cs typeface="Canva Sans"/>
                <a:sym typeface="Canva Sans"/>
              </a:rPr>
              <a:t> All categories across all four plots contain numerous tracks with very high popularity scores (outliers), meaning an extremely popular track can exist within any language, mode, key, or time signature.</a:t>
            </a:r>
          </a:p>
          <a:p>
            <a:pPr algn="ctr">
              <a:lnSpc>
                <a:spcPts val="242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24620" y="-588948"/>
            <a:ext cx="19112620" cy="10987927"/>
            <a:chOff x="0" y="0"/>
            <a:chExt cx="5033776" cy="2893940"/>
          </a:xfrm>
        </p:grpSpPr>
        <p:sp>
          <p:nvSpPr>
            <p:cNvPr name="Freeform 4" id="4"/>
            <p:cNvSpPr/>
            <p:nvPr/>
          </p:nvSpPr>
          <p:spPr>
            <a:xfrm flipH="false" flipV="false" rot="0">
              <a:off x="0" y="0"/>
              <a:ext cx="5033776" cy="2893939"/>
            </a:xfrm>
            <a:custGeom>
              <a:avLst/>
              <a:gdLst/>
              <a:ahLst/>
              <a:cxnLst/>
              <a:rect r="r" b="b" t="t" l="l"/>
              <a:pathLst>
                <a:path h="2893939" w="5033776">
                  <a:moveTo>
                    <a:pt x="0" y="0"/>
                  </a:moveTo>
                  <a:lnTo>
                    <a:pt x="5033776" y="0"/>
                  </a:lnTo>
                  <a:lnTo>
                    <a:pt x="5033776" y="2893939"/>
                  </a:lnTo>
                  <a:lnTo>
                    <a:pt x="0" y="2893939"/>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033776" cy="293204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70306" y="916721"/>
            <a:ext cx="8461385" cy="8453557"/>
          </a:xfrm>
          <a:custGeom>
            <a:avLst/>
            <a:gdLst/>
            <a:ahLst/>
            <a:cxnLst/>
            <a:rect r="r" b="b" t="t" l="l"/>
            <a:pathLst>
              <a:path h="8453557" w="8461385">
                <a:moveTo>
                  <a:pt x="0" y="0"/>
                </a:moveTo>
                <a:lnTo>
                  <a:pt x="8461384" y="0"/>
                </a:lnTo>
                <a:lnTo>
                  <a:pt x="8461384" y="8453558"/>
                </a:lnTo>
                <a:lnTo>
                  <a:pt x="0" y="8453558"/>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3306" y="3558808"/>
            <a:ext cx="8658384" cy="3968077"/>
          </a:xfrm>
          <a:custGeom>
            <a:avLst/>
            <a:gdLst/>
            <a:ahLst/>
            <a:cxnLst/>
            <a:rect r="r" b="b" t="t" l="l"/>
            <a:pathLst>
              <a:path h="3968077" w="8658384">
                <a:moveTo>
                  <a:pt x="0" y="0"/>
                </a:moveTo>
                <a:lnTo>
                  <a:pt x="8658384" y="0"/>
                </a:lnTo>
                <a:lnTo>
                  <a:pt x="8658384" y="3968076"/>
                </a:lnTo>
                <a:lnTo>
                  <a:pt x="0" y="3968076"/>
                </a:lnTo>
                <a:lnTo>
                  <a:pt x="0" y="0"/>
                </a:lnTo>
                <a:close/>
              </a:path>
            </a:pathLst>
          </a:custGeom>
          <a:blipFill>
            <a:blip r:embed="rId7"/>
            <a:stretch>
              <a:fillRect l="0" t="0" r="-2801" b="0"/>
            </a:stretch>
          </a:blipFill>
        </p:spPr>
      </p:sp>
      <p:sp>
        <p:nvSpPr>
          <p:cNvPr name="TextBox 13" id="13"/>
          <p:cNvSpPr txBox="true"/>
          <p:nvPr/>
        </p:nvSpPr>
        <p:spPr>
          <a:xfrm rot="0">
            <a:off x="-206155" y="1399472"/>
            <a:ext cx="18700310" cy="738507"/>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Canva Sans Bold"/>
                <a:ea typeface="Canva Sans Bold"/>
                <a:cs typeface="Canva Sans Bold"/>
                <a:sym typeface="Canva Sans Bold"/>
              </a:rPr>
              <a:t>⭐ Top 10 Artists Ranked by Consistently High Average Popularity</a:t>
            </a:r>
          </a:p>
        </p:txBody>
      </p:sp>
      <p:sp>
        <p:nvSpPr>
          <p:cNvPr name="TextBox 14" id="14"/>
          <p:cNvSpPr txBox="true"/>
          <p:nvPr/>
        </p:nvSpPr>
        <p:spPr>
          <a:xfrm rot="0">
            <a:off x="8731690" y="3247946"/>
            <a:ext cx="9556310" cy="4561225"/>
          </a:xfrm>
          <a:prstGeom prst="rect">
            <a:avLst/>
          </a:prstGeom>
        </p:spPr>
        <p:txBody>
          <a:bodyPr anchor="t" rtlCol="false" tIns="0" lIns="0" bIns="0" rIns="0">
            <a:spAutoFit/>
          </a:bodyPr>
          <a:lstStyle/>
          <a:p>
            <a:pPr algn="ctr">
              <a:lnSpc>
                <a:spcPts val="2149"/>
              </a:lnSpc>
              <a:spcBef>
                <a:spcPct val="0"/>
              </a:spcBef>
            </a:pPr>
          </a:p>
          <a:p>
            <a:pPr algn="ctr" marL="331539" indent="-165769" lvl="1">
              <a:lnSpc>
                <a:spcPts val="2149"/>
              </a:lnSpc>
              <a:spcBef>
                <a:spcPct val="0"/>
              </a:spcBef>
              <a:buFont typeface="Arial"/>
              <a:buChar char="•"/>
            </a:pPr>
            <a:r>
              <a:rPr lang="en-US" sz="1535" i="true">
                <a:solidFill>
                  <a:srgbClr val="FFFFFF"/>
                </a:solidFill>
                <a:latin typeface="Canva Sans Italics"/>
                <a:ea typeface="Canva Sans Italics"/>
                <a:cs typeface="Canva Sans Italics"/>
                <a:sym typeface="Canva Sans Italics"/>
              </a:rPr>
              <a:t>Extreme High Average Popularity:</a:t>
            </a:r>
            <a:r>
              <a:rPr lang="en-US" sz="1535">
                <a:solidFill>
                  <a:srgbClr val="FFFFFF"/>
                </a:solidFill>
                <a:latin typeface="Canva Sans"/>
                <a:ea typeface="Canva Sans"/>
                <a:cs typeface="Canva Sans"/>
                <a:sym typeface="Canva Sans"/>
              </a:rPr>
              <a:t> All artists listed have an exceptionally high average popularity score, clustered closely between approximately 74 and 80. This indicates that the tracks associated with these artists are</a:t>
            </a:r>
          </a:p>
          <a:p>
            <a:pPr algn="ctr">
              <a:lnSpc>
                <a:spcPts val="2149"/>
              </a:lnSpc>
              <a:spcBef>
                <a:spcPct val="0"/>
              </a:spcBef>
            </a:pPr>
            <a:r>
              <a:rPr lang="en-US" sz="1535">
                <a:solidFill>
                  <a:srgbClr val="FFFFFF"/>
                </a:solidFill>
                <a:latin typeface="Canva Sans"/>
                <a:ea typeface="Canva Sans"/>
                <a:cs typeface="Canva Sans"/>
                <a:sym typeface="Canva Sans"/>
              </a:rPr>
              <a:t> consistently among the most popular in the dataset.</a:t>
            </a:r>
          </a:p>
          <a:p>
            <a:pPr algn="ctr">
              <a:lnSpc>
                <a:spcPts val="2149"/>
              </a:lnSpc>
              <a:spcBef>
                <a:spcPct val="0"/>
              </a:spcBef>
            </a:pPr>
          </a:p>
          <a:p>
            <a:pPr algn="ctr" marL="331539" indent="-165769" lvl="1">
              <a:lnSpc>
                <a:spcPts val="2149"/>
              </a:lnSpc>
              <a:spcBef>
                <a:spcPct val="0"/>
              </a:spcBef>
              <a:buFont typeface="Arial"/>
              <a:buChar char="•"/>
            </a:pPr>
            <a:r>
              <a:rPr lang="en-US" sz="1535" i="true">
                <a:solidFill>
                  <a:srgbClr val="FFFFFF"/>
                </a:solidFill>
                <a:latin typeface="Canva Sans Italics"/>
                <a:ea typeface="Canva Sans Italics"/>
                <a:cs typeface="Canva Sans Italics"/>
                <a:sym typeface="Canva Sans Italics"/>
              </a:rPr>
              <a:t>Minimal Ranking Difference: </a:t>
            </a:r>
            <a:r>
              <a:rPr lang="en-US" sz="1535">
                <a:solidFill>
                  <a:srgbClr val="FFFFFF"/>
                </a:solidFill>
                <a:latin typeface="Canva Sans"/>
                <a:ea typeface="Canva Sans"/>
                <a:cs typeface="Canva Sans"/>
                <a:sym typeface="Canva Sans"/>
              </a:rPr>
              <a:t>There is a very narrow range (around 6 points) separating the 1st ranked artist/group from the 10th. The difference in average popularity between the top artists is insignificant.</a:t>
            </a:r>
          </a:p>
          <a:p>
            <a:pPr algn="ctr">
              <a:lnSpc>
                <a:spcPts val="2149"/>
              </a:lnSpc>
              <a:spcBef>
                <a:spcPct val="0"/>
              </a:spcBef>
            </a:pPr>
          </a:p>
          <a:p>
            <a:pPr algn="ctr" marL="331539" indent="-165769" lvl="1">
              <a:lnSpc>
                <a:spcPts val="2149"/>
              </a:lnSpc>
              <a:spcBef>
                <a:spcPct val="0"/>
              </a:spcBef>
              <a:buFont typeface="Arial"/>
              <a:buChar char="•"/>
            </a:pPr>
            <a:r>
              <a:rPr lang="en-US" sz="1535" i="true">
                <a:solidFill>
                  <a:srgbClr val="FFFFFF"/>
                </a:solidFill>
                <a:latin typeface="Canva Sans Italics"/>
                <a:ea typeface="Canva Sans Italics"/>
                <a:cs typeface="Canva Sans Italics"/>
                <a:sym typeface="Canva Sans Italics"/>
              </a:rPr>
              <a:t>Top Ranked Artist: </a:t>
            </a:r>
            <a:r>
              <a:rPr lang="en-US" sz="1535">
                <a:solidFill>
                  <a:srgbClr val="FFFFFF"/>
                </a:solidFill>
                <a:latin typeface="Canva Sans"/>
                <a:ea typeface="Canva Sans"/>
                <a:cs typeface="Canva Sans"/>
                <a:sym typeface="Canva Sans"/>
              </a:rPr>
              <a:t>The group Sai Abhyankkar, Sai Smriti holds the highest average popularity.</a:t>
            </a:r>
          </a:p>
          <a:p>
            <a:pPr algn="ctr">
              <a:lnSpc>
                <a:spcPts val="2149"/>
              </a:lnSpc>
              <a:spcBef>
                <a:spcPct val="0"/>
              </a:spcBef>
            </a:pPr>
          </a:p>
          <a:p>
            <a:pPr algn="ctr" marL="331539" indent="-165769" lvl="1">
              <a:lnSpc>
                <a:spcPts val="2149"/>
              </a:lnSpc>
              <a:spcBef>
                <a:spcPct val="0"/>
              </a:spcBef>
              <a:buFont typeface="Arial"/>
              <a:buChar char="•"/>
            </a:pPr>
            <a:r>
              <a:rPr lang="en-US" sz="1535" i="true">
                <a:solidFill>
                  <a:srgbClr val="FFFFFF"/>
                </a:solidFill>
                <a:latin typeface="Canva Sans Italics"/>
                <a:ea typeface="Canva Sans Italics"/>
                <a:cs typeface="Canva Sans Italics"/>
                <a:sym typeface="Canva Sans Italics"/>
              </a:rPr>
              <a:t>Mixture of Global and Regional Artists: </a:t>
            </a:r>
            <a:r>
              <a:rPr lang="en-US" sz="1535">
                <a:solidFill>
                  <a:srgbClr val="FFFFFF"/>
                </a:solidFill>
                <a:latin typeface="Canva Sans"/>
                <a:ea typeface="Canva Sans"/>
                <a:cs typeface="Canva Sans"/>
                <a:sym typeface="Canva Sans"/>
              </a:rPr>
              <a:t>The list features globally recognized names (Rihanna, Kanye West, Paul McCartney, Taylor Swift, Kendrick Lamar) alongside artists likely prominent in regional music scenes (Sai Abhyankkar, Anirudh Ravichander), all achieving equally high average scores.</a:t>
            </a:r>
          </a:p>
          <a:p>
            <a:pPr algn="ctr">
              <a:lnSpc>
                <a:spcPts val="214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45235" y="0"/>
            <a:ext cx="19586776" cy="10287000"/>
            <a:chOff x="0" y="0"/>
            <a:chExt cx="5158657" cy="2709333"/>
          </a:xfrm>
        </p:grpSpPr>
        <p:sp>
          <p:nvSpPr>
            <p:cNvPr name="Freeform 4" id="4"/>
            <p:cNvSpPr/>
            <p:nvPr/>
          </p:nvSpPr>
          <p:spPr>
            <a:xfrm flipH="false" flipV="false" rot="0">
              <a:off x="0" y="0"/>
              <a:ext cx="5158657" cy="2709333"/>
            </a:xfrm>
            <a:custGeom>
              <a:avLst/>
              <a:gdLst/>
              <a:ahLst/>
              <a:cxnLst/>
              <a:rect r="r" b="b" t="t" l="l"/>
              <a:pathLst>
                <a:path h="2709333" w="5158657">
                  <a:moveTo>
                    <a:pt x="0" y="0"/>
                  </a:moveTo>
                  <a:lnTo>
                    <a:pt x="5158657" y="0"/>
                  </a:lnTo>
                  <a:lnTo>
                    <a:pt x="5158657"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158657"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0428" y="2840446"/>
            <a:ext cx="6046356" cy="6047033"/>
          </a:xfrm>
          <a:custGeom>
            <a:avLst/>
            <a:gdLst/>
            <a:ahLst/>
            <a:cxnLst/>
            <a:rect r="r" b="b" t="t" l="l"/>
            <a:pathLst>
              <a:path h="6047033" w="6046356">
                <a:moveTo>
                  <a:pt x="0" y="0"/>
                </a:moveTo>
                <a:lnTo>
                  <a:pt x="6046356" y="0"/>
                </a:lnTo>
                <a:lnTo>
                  <a:pt x="6046356" y="6047033"/>
                </a:lnTo>
                <a:lnTo>
                  <a:pt x="0" y="6047033"/>
                </a:lnTo>
                <a:lnTo>
                  <a:pt x="0" y="0"/>
                </a:lnTo>
                <a:close/>
              </a:path>
            </a:pathLst>
          </a:custGeom>
          <a:blipFill>
            <a:blip r:embed="rId5"/>
            <a:stretch>
              <a:fillRect l="0" t="-2962" r="0" b="-548"/>
            </a:stretch>
          </a:blipFill>
        </p:spPr>
      </p:sp>
      <p:sp>
        <p:nvSpPr>
          <p:cNvPr name="TextBox 12" id="12"/>
          <p:cNvSpPr txBox="true"/>
          <p:nvPr/>
        </p:nvSpPr>
        <p:spPr>
          <a:xfrm rot="0">
            <a:off x="274737" y="923925"/>
            <a:ext cx="17738527" cy="920117"/>
          </a:xfrm>
          <a:prstGeom prst="rect">
            <a:avLst/>
          </a:prstGeom>
        </p:spPr>
        <p:txBody>
          <a:bodyPr anchor="t" rtlCol="false" tIns="0" lIns="0" bIns="0" rIns="0">
            <a:spAutoFit/>
          </a:bodyPr>
          <a:lstStyle/>
          <a:p>
            <a:pPr algn="ctr">
              <a:lnSpc>
                <a:spcPts val="7559"/>
              </a:lnSpc>
              <a:spcBef>
                <a:spcPct val="0"/>
              </a:spcBef>
            </a:pPr>
            <a:r>
              <a:rPr lang="en-US" b="true" sz="5399">
                <a:solidFill>
                  <a:srgbClr val="FFFFFF"/>
                </a:solidFill>
                <a:latin typeface="Canva Sans Bold"/>
                <a:ea typeface="Canva Sans Bold"/>
                <a:cs typeface="Canva Sans Bold"/>
                <a:sym typeface="Canva Sans Bold"/>
              </a:rPr>
              <a:t>🎼 Pairwise Relationships Among Key Audio Features</a:t>
            </a:r>
          </a:p>
        </p:txBody>
      </p:sp>
      <p:sp>
        <p:nvSpPr>
          <p:cNvPr name="TextBox 13" id="13"/>
          <p:cNvSpPr txBox="true"/>
          <p:nvPr/>
        </p:nvSpPr>
        <p:spPr>
          <a:xfrm rot="0">
            <a:off x="6270879" y="3269984"/>
            <a:ext cx="12017121" cy="5216585"/>
          </a:xfrm>
          <a:prstGeom prst="rect">
            <a:avLst/>
          </a:prstGeom>
        </p:spPr>
        <p:txBody>
          <a:bodyPr anchor="t" rtlCol="false" tIns="0" lIns="0" bIns="0" rIns="0">
            <a:spAutoFit/>
          </a:bodyPr>
          <a:lstStyle/>
          <a:p>
            <a:pPr algn="ctr" marL="494761" indent="-247381" lvl="1">
              <a:lnSpc>
                <a:spcPts val="3208"/>
              </a:lnSpc>
              <a:buFont typeface="Arial"/>
              <a:buChar char="•"/>
            </a:pPr>
            <a:r>
              <a:rPr lang="en-US" sz="2291">
                <a:solidFill>
                  <a:srgbClr val="FFFFFF"/>
                </a:solidFill>
                <a:latin typeface="Canva Sans"/>
                <a:ea typeface="Canva Sans"/>
                <a:cs typeface="Canva Sans"/>
                <a:sym typeface="Canva Sans"/>
              </a:rPr>
              <a:t>Strongest Inverse Relationship: There is a clear strong negative correlation between Energy and Acousticness. Tracks high in one are typically low in the other.</a:t>
            </a:r>
          </a:p>
          <a:p>
            <a:pPr algn="ctr">
              <a:lnSpc>
                <a:spcPts val="3208"/>
              </a:lnSpc>
            </a:pPr>
          </a:p>
          <a:p>
            <a:pPr algn="ctr" marL="494761" indent="-247381" lvl="1">
              <a:lnSpc>
                <a:spcPts val="3208"/>
              </a:lnSpc>
              <a:buFont typeface="Arial"/>
              <a:buChar char="•"/>
            </a:pPr>
            <a:r>
              <a:rPr lang="en-US" sz="2291">
                <a:solidFill>
                  <a:srgbClr val="FFFFFF"/>
                </a:solidFill>
                <a:latin typeface="Canva Sans"/>
                <a:ea typeface="Canva Sans"/>
                <a:cs typeface="Canva Sans"/>
                <a:sym typeface="Canva Sans"/>
              </a:rPr>
              <a:t>Moderate Positive Relationships: Energy shows a moderate positive correlation with both Danceability and Valence (musical positivity).</a:t>
            </a:r>
          </a:p>
          <a:p>
            <a:pPr algn="ctr">
              <a:lnSpc>
                <a:spcPts val="3208"/>
              </a:lnSpc>
            </a:pPr>
          </a:p>
          <a:p>
            <a:pPr algn="ctr" marL="494761" indent="-247381" lvl="1">
              <a:lnSpc>
                <a:spcPts val="3208"/>
              </a:lnSpc>
              <a:buFont typeface="Arial"/>
              <a:buChar char="•"/>
            </a:pPr>
            <a:r>
              <a:rPr lang="en-US" sz="2291">
                <a:solidFill>
                  <a:srgbClr val="FFFFFF"/>
                </a:solidFill>
                <a:latin typeface="Canva Sans"/>
                <a:ea typeface="Canva Sans"/>
                <a:cs typeface="Canva Sans"/>
                <a:sym typeface="Canva Sans"/>
              </a:rPr>
              <a:t>Highly Skewed Feature: The feature Speechiness is heavily concentrated at zero, indicating that the vast majority of tracks contain very little spoken word content.</a:t>
            </a:r>
          </a:p>
          <a:p>
            <a:pPr algn="ctr">
              <a:lnSpc>
                <a:spcPts val="3208"/>
              </a:lnSpc>
            </a:pPr>
          </a:p>
          <a:p>
            <a:pPr algn="ctr" marL="494761" indent="-247381" lvl="1">
              <a:lnSpc>
                <a:spcPts val="3208"/>
              </a:lnSpc>
              <a:buFont typeface="Arial"/>
              <a:buChar char="•"/>
            </a:pPr>
            <a:r>
              <a:rPr lang="en-US" sz="2291">
                <a:solidFill>
                  <a:srgbClr val="FFFFFF"/>
                </a:solidFill>
                <a:latin typeface="Canva Sans"/>
                <a:ea typeface="Canva Sans"/>
                <a:cs typeface="Canva Sans"/>
                <a:sym typeface="Canva Sans"/>
              </a:rPr>
              <a:t>No Clear Correlation: Tempo and Speechiness show no strong linear correlation with any of the other audio features.</a:t>
            </a:r>
          </a:p>
          <a:p>
            <a:pPr algn="ctr">
              <a:lnSpc>
                <a:spcPts val="32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12310" y="0"/>
            <a:ext cx="19339390" cy="10287000"/>
            <a:chOff x="0" y="0"/>
            <a:chExt cx="5093502" cy="2709333"/>
          </a:xfrm>
        </p:grpSpPr>
        <p:sp>
          <p:nvSpPr>
            <p:cNvPr name="Freeform 4" id="4"/>
            <p:cNvSpPr/>
            <p:nvPr/>
          </p:nvSpPr>
          <p:spPr>
            <a:xfrm flipH="false" flipV="false" rot="0">
              <a:off x="0" y="0"/>
              <a:ext cx="5093502" cy="2709333"/>
            </a:xfrm>
            <a:custGeom>
              <a:avLst/>
              <a:gdLst/>
              <a:ahLst/>
              <a:cxnLst/>
              <a:rect r="r" b="b" t="t" l="l"/>
              <a:pathLst>
                <a:path h="2709333" w="5093502">
                  <a:moveTo>
                    <a:pt x="0" y="0"/>
                  </a:moveTo>
                  <a:lnTo>
                    <a:pt x="5093502" y="0"/>
                  </a:lnTo>
                  <a:lnTo>
                    <a:pt x="509350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093502"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479805"/>
            <a:ext cx="6894058" cy="6105642"/>
          </a:xfrm>
          <a:custGeom>
            <a:avLst/>
            <a:gdLst/>
            <a:ahLst/>
            <a:cxnLst/>
            <a:rect r="r" b="b" t="t" l="l"/>
            <a:pathLst>
              <a:path h="6105642" w="6894058">
                <a:moveTo>
                  <a:pt x="0" y="0"/>
                </a:moveTo>
                <a:lnTo>
                  <a:pt x="6894058" y="0"/>
                </a:lnTo>
                <a:lnTo>
                  <a:pt x="6894058" y="6105643"/>
                </a:lnTo>
                <a:lnTo>
                  <a:pt x="0" y="6105643"/>
                </a:lnTo>
                <a:lnTo>
                  <a:pt x="0" y="0"/>
                </a:lnTo>
                <a:close/>
              </a:path>
            </a:pathLst>
          </a:custGeom>
          <a:blipFill>
            <a:blip r:embed="rId5"/>
            <a:stretch>
              <a:fillRect l="0" t="0" r="0" b="0"/>
            </a:stretch>
          </a:blipFill>
        </p:spPr>
      </p:sp>
      <p:sp>
        <p:nvSpPr>
          <p:cNvPr name="TextBox 12" id="12"/>
          <p:cNvSpPr txBox="true"/>
          <p:nvPr/>
        </p:nvSpPr>
        <p:spPr>
          <a:xfrm rot="0">
            <a:off x="-1511794" y="942975"/>
            <a:ext cx="21538357" cy="737539"/>
          </a:xfrm>
          <a:prstGeom prst="rect">
            <a:avLst/>
          </a:prstGeom>
        </p:spPr>
        <p:txBody>
          <a:bodyPr anchor="t" rtlCol="false" tIns="0" lIns="0" bIns="0" rIns="0">
            <a:spAutoFit/>
          </a:bodyPr>
          <a:lstStyle/>
          <a:p>
            <a:pPr algn="ctr">
              <a:lnSpc>
                <a:spcPts val="6073"/>
              </a:lnSpc>
              <a:spcBef>
                <a:spcPct val="0"/>
              </a:spcBef>
            </a:pPr>
            <a:r>
              <a:rPr lang="en-US" b="true" sz="4338">
                <a:solidFill>
                  <a:srgbClr val="FFFFFF"/>
                </a:solidFill>
                <a:latin typeface="Canva Sans Bold"/>
                <a:ea typeface="Canva Sans Bold"/>
                <a:cs typeface="Canva Sans Bold"/>
                <a:sym typeface="Canva Sans Bold"/>
              </a:rPr>
              <a:t>✨ 3D Feature Space: Danceability, Energy, Valence, and Popularity</a:t>
            </a:r>
          </a:p>
        </p:txBody>
      </p:sp>
      <p:sp>
        <p:nvSpPr>
          <p:cNvPr name="TextBox 13" id="13"/>
          <p:cNvSpPr txBox="true"/>
          <p:nvPr/>
        </p:nvSpPr>
        <p:spPr>
          <a:xfrm rot="0">
            <a:off x="7058982" y="2432180"/>
            <a:ext cx="11393942" cy="5604691"/>
          </a:xfrm>
          <a:prstGeom prst="rect">
            <a:avLst/>
          </a:prstGeom>
        </p:spPr>
        <p:txBody>
          <a:bodyPr anchor="t" rtlCol="false" tIns="0" lIns="0" bIns="0" rIns="0">
            <a:spAutoFit/>
          </a:bodyPr>
          <a:lstStyle/>
          <a:p>
            <a:pPr algn="ctr" marL="431935" indent="-215968" lvl="1">
              <a:lnSpc>
                <a:spcPts val="2800"/>
              </a:lnSpc>
              <a:buFont typeface="Arial"/>
              <a:buChar char="•"/>
            </a:pPr>
            <a:r>
              <a:rPr lang="en-US" sz="2000" i="true">
                <a:solidFill>
                  <a:srgbClr val="FFFFFF"/>
                </a:solidFill>
                <a:latin typeface="Canva Sans Italics"/>
                <a:ea typeface="Canva Sans Italics"/>
                <a:cs typeface="Canva Sans Italics"/>
                <a:sym typeface="Canva Sans Italics"/>
              </a:rPr>
              <a:t>Strong Positive Feature Correlation:</a:t>
            </a:r>
            <a:r>
              <a:rPr lang="en-US" sz="2000">
                <a:solidFill>
                  <a:srgbClr val="FFFFFF"/>
                </a:solidFill>
                <a:latin typeface="Canva Sans"/>
                <a:ea typeface="Canva Sans"/>
                <a:cs typeface="Canva Sans"/>
                <a:sym typeface="Canva Sans"/>
              </a:rPr>
              <a:t> The data forms a tight cluster where high Danceability, high Energy, and high Valence coincide (positive correlation among all three features).</a:t>
            </a:r>
          </a:p>
          <a:p>
            <a:pPr algn="ctr">
              <a:lnSpc>
                <a:spcPts val="2800"/>
              </a:lnSpc>
            </a:pPr>
          </a:p>
          <a:p>
            <a:pPr algn="ctr" marL="431935" indent="-215968" lvl="1">
              <a:lnSpc>
                <a:spcPts val="2800"/>
              </a:lnSpc>
              <a:buFont typeface="Arial"/>
              <a:buChar char="•"/>
            </a:pPr>
            <a:r>
              <a:rPr lang="en-US" sz="2000" i="true">
                <a:solidFill>
                  <a:srgbClr val="FFFFFF"/>
                </a:solidFill>
                <a:latin typeface="Canva Sans Italics"/>
                <a:ea typeface="Canva Sans Italics"/>
                <a:cs typeface="Canva Sans Italics"/>
                <a:sym typeface="Canva Sans Italics"/>
              </a:rPr>
              <a:t>Popularity Concentrated in High-Feature Region:</a:t>
            </a:r>
            <a:r>
              <a:rPr lang="en-US" sz="2000">
                <a:solidFill>
                  <a:srgbClr val="FFFFFF"/>
                </a:solidFill>
                <a:latin typeface="Canva Sans"/>
                <a:ea typeface="Canva Sans"/>
                <a:cs typeface="Canva Sans"/>
                <a:sym typeface="Canva Sans"/>
              </a:rPr>
              <a:t> The most popular tracks (yellow/light orange points) are found almost exclusively within this large cluster where all three features are high (above 0.5).</a:t>
            </a:r>
          </a:p>
          <a:p>
            <a:pPr algn="ctr">
              <a:lnSpc>
                <a:spcPts val="2800"/>
              </a:lnSpc>
            </a:pPr>
          </a:p>
          <a:p>
            <a:pPr algn="ctr" marL="431935" indent="-215968" lvl="1">
              <a:lnSpc>
                <a:spcPts val="2800"/>
              </a:lnSpc>
              <a:buFont typeface="Arial"/>
              <a:buChar char="•"/>
            </a:pPr>
            <a:r>
              <a:rPr lang="en-US" sz="2000" i="true">
                <a:solidFill>
                  <a:srgbClr val="FFFFFF"/>
                </a:solidFill>
                <a:latin typeface="Canva Sans Italics"/>
                <a:ea typeface="Canva Sans Italics"/>
                <a:cs typeface="Canva Sans Italics"/>
                <a:sym typeface="Canva Sans Italics"/>
              </a:rPr>
              <a:t>High Features are Necessary, Not Sufficient:</a:t>
            </a:r>
            <a:r>
              <a:rPr lang="en-US" sz="2000">
                <a:solidFill>
                  <a:srgbClr val="FFFFFF"/>
                </a:solidFill>
                <a:latin typeface="Canva Sans"/>
                <a:ea typeface="Canva Sans"/>
                <a:cs typeface="Canva Sans"/>
                <a:sym typeface="Canva Sans"/>
              </a:rPr>
              <a:t> The high-feature region (high Danceability, Energy, Valence) is overwhelmingly filled with unpopular tracks (dark blue/purple points). This means high values for these three features are required for a track to be highly popular, but they do not guarantee high popularity.</a:t>
            </a:r>
          </a:p>
          <a:p>
            <a:pPr algn="ctr">
              <a:lnSpc>
                <a:spcPts val="2800"/>
              </a:lnSpc>
            </a:pPr>
          </a:p>
          <a:p>
            <a:pPr algn="ctr" marL="431935" indent="-215968" lvl="1">
              <a:lnSpc>
                <a:spcPts val="2800"/>
              </a:lnSpc>
              <a:buFont typeface="Arial"/>
              <a:buChar char="•"/>
            </a:pPr>
            <a:r>
              <a:rPr lang="en-US" sz="2000" i="true">
                <a:solidFill>
                  <a:srgbClr val="FFFFFF"/>
                </a:solidFill>
                <a:latin typeface="Canva Sans Italics"/>
                <a:ea typeface="Canva Sans Italics"/>
                <a:cs typeface="Canva Sans Italics"/>
                <a:sym typeface="Canva Sans Italics"/>
              </a:rPr>
              <a:t>Low-Feature Tracks are Unpopular:</a:t>
            </a:r>
            <a:r>
              <a:rPr lang="en-US" sz="2000">
                <a:solidFill>
                  <a:srgbClr val="FFFFFF"/>
                </a:solidFill>
                <a:latin typeface="Canva Sans"/>
                <a:ea typeface="Canva Sans"/>
                <a:cs typeface="Canva Sans"/>
                <a:sym typeface="Canva Sans"/>
              </a:rPr>
              <a:t> Tracks with low values for these three features are consistently unpopular (dark blue/purple).</a:t>
            </a:r>
          </a:p>
          <a:p>
            <a:pPr algn="ctr">
              <a:lnSpc>
                <a:spcPts val="280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458476"/>
            <a:ext cx="7612346" cy="5856474"/>
          </a:xfrm>
          <a:custGeom>
            <a:avLst/>
            <a:gdLst/>
            <a:ahLst/>
            <a:cxnLst/>
            <a:rect r="r" b="b" t="t" l="l"/>
            <a:pathLst>
              <a:path h="5856474" w="7612346">
                <a:moveTo>
                  <a:pt x="0" y="0"/>
                </a:moveTo>
                <a:lnTo>
                  <a:pt x="7612346" y="0"/>
                </a:lnTo>
                <a:lnTo>
                  <a:pt x="7612346" y="5856474"/>
                </a:lnTo>
                <a:lnTo>
                  <a:pt x="0" y="5856474"/>
                </a:lnTo>
                <a:lnTo>
                  <a:pt x="0" y="0"/>
                </a:lnTo>
                <a:close/>
              </a:path>
            </a:pathLst>
          </a:custGeom>
          <a:blipFill>
            <a:blip r:embed="rId5"/>
            <a:stretch>
              <a:fillRect l="0" t="0" r="0" b="0"/>
            </a:stretch>
          </a:blipFill>
        </p:spPr>
      </p:sp>
      <p:sp>
        <p:nvSpPr>
          <p:cNvPr name="TextBox 12" id="12"/>
          <p:cNvSpPr txBox="true"/>
          <p:nvPr/>
        </p:nvSpPr>
        <p:spPr>
          <a:xfrm rot="0">
            <a:off x="-3667460" y="962025"/>
            <a:ext cx="25622919" cy="586438"/>
          </a:xfrm>
          <a:prstGeom prst="rect">
            <a:avLst/>
          </a:prstGeom>
        </p:spPr>
        <p:txBody>
          <a:bodyPr anchor="t" rtlCol="false" tIns="0" lIns="0" bIns="0" rIns="0">
            <a:spAutoFit/>
          </a:bodyPr>
          <a:lstStyle/>
          <a:p>
            <a:pPr algn="ctr">
              <a:lnSpc>
                <a:spcPts val="4815"/>
              </a:lnSpc>
              <a:spcBef>
                <a:spcPct val="0"/>
              </a:spcBef>
            </a:pPr>
            <a:r>
              <a:rPr lang="en-US" b="true" sz="3439">
                <a:solidFill>
                  <a:srgbClr val="FFFFFF"/>
                </a:solidFill>
                <a:latin typeface="Canva Sans Bold"/>
                <a:ea typeface="Canva Sans Bold"/>
                <a:cs typeface="Canva Sans Bold"/>
                <a:sym typeface="Canva Sans Bold"/>
              </a:rPr>
              <a:t>K-Means Reveals Four Distinct Music Segments Based on Energy and Danceability</a:t>
            </a:r>
          </a:p>
        </p:txBody>
      </p:sp>
      <p:sp>
        <p:nvSpPr>
          <p:cNvPr name="TextBox 13" id="13"/>
          <p:cNvSpPr txBox="true"/>
          <p:nvPr/>
        </p:nvSpPr>
        <p:spPr>
          <a:xfrm rot="0">
            <a:off x="7612346" y="2420376"/>
            <a:ext cx="10532139" cy="6327852"/>
          </a:xfrm>
          <a:prstGeom prst="rect">
            <a:avLst/>
          </a:prstGeom>
        </p:spPr>
        <p:txBody>
          <a:bodyPr anchor="t" rtlCol="false" tIns="0" lIns="0" bIns="0" rIns="0">
            <a:spAutoFit/>
          </a:bodyPr>
          <a:lstStyle/>
          <a:p>
            <a:pPr algn="ctr" marL="488733" indent="-244366" lvl="1">
              <a:lnSpc>
                <a:spcPts val="3169"/>
              </a:lnSpc>
              <a:buFont typeface="Arial"/>
              <a:buChar char="•"/>
            </a:pPr>
            <a:r>
              <a:rPr lang="en-US" sz="2263" i="true">
                <a:solidFill>
                  <a:srgbClr val="FFFFFF"/>
                </a:solidFill>
                <a:latin typeface="Canva Sans Italics"/>
                <a:ea typeface="Canva Sans Italics"/>
                <a:cs typeface="Canva Sans Italics"/>
                <a:sym typeface="Canva Sans Italics"/>
              </a:rPr>
              <a:t>Four Clusters:</a:t>
            </a:r>
            <a:r>
              <a:rPr lang="en-US" sz="2263">
                <a:solidFill>
                  <a:srgbClr val="FFFFFF"/>
                </a:solidFill>
                <a:latin typeface="Canva Sans"/>
                <a:ea typeface="Canva Sans"/>
                <a:cs typeface="Canva Sans"/>
                <a:sym typeface="Canva Sans"/>
              </a:rPr>
              <a:t> The K-Means algorithm segmented the data into four groups (0, 1, 2, 3).</a:t>
            </a:r>
          </a:p>
          <a:p>
            <a:pPr algn="ctr">
              <a:lnSpc>
                <a:spcPts val="3169"/>
              </a:lnSpc>
            </a:pPr>
          </a:p>
          <a:p>
            <a:pPr algn="ctr" marL="488733" indent="-244366" lvl="1">
              <a:lnSpc>
                <a:spcPts val="3169"/>
              </a:lnSpc>
              <a:buFont typeface="Arial"/>
              <a:buChar char="•"/>
            </a:pPr>
            <a:r>
              <a:rPr lang="en-US" sz="2263" i="true">
                <a:solidFill>
                  <a:srgbClr val="FFFFFF"/>
                </a:solidFill>
                <a:latin typeface="Canva Sans Italics"/>
                <a:ea typeface="Canva Sans Italics"/>
                <a:cs typeface="Canva Sans Italics"/>
                <a:sym typeface="Canva Sans Italics"/>
              </a:rPr>
              <a:t>Data Dominance:</a:t>
            </a:r>
            <a:r>
              <a:rPr lang="en-US" sz="2263">
                <a:solidFill>
                  <a:srgbClr val="FFFFFF"/>
                </a:solidFill>
                <a:latin typeface="Canva Sans"/>
                <a:ea typeface="Canva Sans"/>
                <a:cs typeface="Canva Sans"/>
                <a:sym typeface="Canva Sans"/>
              </a:rPr>
              <a:t> Most tracks are highly positive, concentrated where Energy and Danceability are between 0.0 and 1.0.</a:t>
            </a:r>
          </a:p>
          <a:p>
            <a:pPr algn="ctr">
              <a:lnSpc>
                <a:spcPts val="3169"/>
              </a:lnSpc>
            </a:pPr>
          </a:p>
          <a:p>
            <a:pPr algn="ctr" marL="488733" indent="-244366" lvl="1">
              <a:lnSpc>
                <a:spcPts val="3169"/>
              </a:lnSpc>
              <a:buFont typeface="Arial"/>
              <a:buChar char="•"/>
            </a:pPr>
            <a:r>
              <a:rPr lang="en-US" sz="2263" i="true">
                <a:solidFill>
                  <a:srgbClr val="FFFFFF"/>
                </a:solidFill>
                <a:latin typeface="Canva Sans Italics"/>
                <a:ea typeface="Canva Sans Italics"/>
                <a:cs typeface="Canva Sans Italics"/>
                <a:sym typeface="Canva Sans Italics"/>
              </a:rPr>
              <a:t>Cluster 0 Focus: </a:t>
            </a:r>
            <a:r>
              <a:rPr lang="en-US" sz="2263">
                <a:solidFill>
                  <a:srgbClr val="FFFFFF"/>
                </a:solidFill>
                <a:latin typeface="Canva Sans"/>
                <a:ea typeface="Canva Sans"/>
                <a:cs typeface="Canva Sans"/>
                <a:sym typeface="Canva Sans"/>
              </a:rPr>
              <a:t>Represents the songs that are Highest in both Energy and Danceability.</a:t>
            </a:r>
          </a:p>
          <a:p>
            <a:pPr algn="ctr">
              <a:lnSpc>
                <a:spcPts val="3169"/>
              </a:lnSpc>
            </a:pPr>
          </a:p>
          <a:p>
            <a:pPr algn="ctr" marL="488733" indent="-244366" lvl="1">
              <a:lnSpc>
                <a:spcPts val="3169"/>
              </a:lnSpc>
              <a:buFont typeface="Arial"/>
              <a:buChar char="•"/>
            </a:pPr>
            <a:r>
              <a:rPr lang="en-US" sz="2263" i="true">
                <a:solidFill>
                  <a:srgbClr val="FFFFFF"/>
                </a:solidFill>
                <a:latin typeface="Canva Sans Italics"/>
                <a:ea typeface="Canva Sans Italics"/>
                <a:cs typeface="Canva Sans Italics"/>
                <a:sym typeface="Canva Sans Italics"/>
              </a:rPr>
              <a:t>Feature Difference</a:t>
            </a:r>
            <a:r>
              <a:rPr lang="en-US" sz="2263">
                <a:solidFill>
                  <a:srgbClr val="FFFFFF"/>
                </a:solidFill>
                <a:latin typeface="Canva Sans"/>
                <a:ea typeface="Canva Sans"/>
                <a:cs typeface="Canva Sans"/>
                <a:sym typeface="Canva Sans"/>
              </a:rPr>
              <a:t>: Clusters primarily separate songs based on the balance between high energy (Clusters 0, 1, 2) and danceability levels (low for Cluster 3, high for Cluster 0).</a:t>
            </a:r>
          </a:p>
          <a:p>
            <a:pPr algn="ctr">
              <a:lnSpc>
                <a:spcPts val="3169"/>
              </a:lnSpc>
            </a:pPr>
          </a:p>
          <a:p>
            <a:pPr algn="ctr" marL="488733" indent="-244366" lvl="1">
              <a:lnSpc>
                <a:spcPts val="3169"/>
              </a:lnSpc>
              <a:buFont typeface="Arial"/>
              <a:buChar char="•"/>
            </a:pPr>
            <a:r>
              <a:rPr lang="en-US" sz="2263" i="true">
                <a:solidFill>
                  <a:srgbClr val="FFFFFF"/>
                </a:solidFill>
                <a:latin typeface="Canva Sans Italics"/>
                <a:ea typeface="Canva Sans Italics"/>
                <a:cs typeface="Canva Sans Italics"/>
                <a:sym typeface="Canva Sans Italics"/>
              </a:rPr>
              <a:t>Extreme Outlier:</a:t>
            </a:r>
            <a:r>
              <a:rPr lang="en-US" sz="2263">
                <a:solidFill>
                  <a:srgbClr val="FFFFFF"/>
                </a:solidFill>
                <a:latin typeface="Canva Sans"/>
                <a:ea typeface="Canva Sans"/>
                <a:cs typeface="Canva Sans"/>
                <a:sym typeface="Canva Sans"/>
              </a:rPr>
              <a:t> One point is isolated near (-1.0, -1.0), representing an extremely non-energetic and non-danceable track.</a:t>
            </a:r>
          </a:p>
          <a:p>
            <a:pPr algn="ctr">
              <a:lnSpc>
                <a:spcPts val="316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3693" y="0"/>
            <a:ext cx="19174466" cy="10287000"/>
            <a:chOff x="0" y="0"/>
            <a:chExt cx="5050065" cy="2709333"/>
          </a:xfrm>
        </p:grpSpPr>
        <p:sp>
          <p:nvSpPr>
            <p:cNvPr name="Freeform 4" id="4"/>
            <p:cNvSpPr/>
            <p:nvPr/>
          </p:nvSpPr>
          <p:spPr>
            <a:xfrm flipH="false" flipV="false" rot="0">
              <a:off x="0" y="0"/>
              <a:ext cx="5050065" cy="2709333"/>
            </a:xfrm>
            <a:custGeom>
              <a:avLst/>
              <a:gdLst/>
              <a:ahLst/>
              <a:cxnLst/>
              <a:rect r="r" b="b" t="t" l="l"/>
              <a:pathLst>
                <a:path h="2709333" w="5050065">
                  <a:moveTo>
                    <a:pt x="0" y="0"/>
                  </a:moveTo>
                  <a:lnTo>
                    <a:pt x="5050065" y="0"/>
                  </a:lnTo>
                  <a:lnTo>
                    <a:pt x="5050065"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28575"/>
              <a:ext cx="5050065" cy="2737908"/>
            </a:xfrm>
            <a:prstGeom prst="rect">
              <a:avLst/>
            </a:prstGeom>
          </p:spPr>
          <p:txBody>
            <a:bodyPr anchor="ctr" rtlCol="false" tIns="50800" lIns="50800" bIns="50800" rIns="50800"/>
            <a:lstStyle/>
            <a:p>
              <a:pPr algn="ctr">
                <a:lnSpc>
                  <a:spcPts val="2520"/>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832360"/>
            <a:ext cx="8139102" cy="5303482"/>
          </a:xfrm>
          <a:custGeom>
            <a:avLst/>
            <a:gdLst/>
            <a:ahLst/>
            <a:cxnLst/>
            <a:rect r="r" b="b" t="t" l="l"/>
            <a:pathLst>
              <a:path h="5303482" w="8139102">
                <a:moveTo>
                  <a:pt x="0" y="0"/>
                </a:moveTo>
                <a:lnTo>
                  <a:pt x="8139102" y="0"/>
                </a:lnTo>
                <a:lnTo>
                  <a:pt x="8139102" y="5303482"/>
                </a:lnTo>
                <a:lnTo>
                  <a:pt x="0" y="5303482"/>
                </a:lnTo>
                <a:lnTo>
                  <a:pt x="0" y="0"/>
                </a:lnTo>
                <a:close/>
              </a:path>
            </a:pathLst>
          </a:custGeom>
          <a:blipFill>
            <a:blip r:embed="rId5"/>
            <a:stretch>
              <a:fillRect l="0" t="0" r="0" b="0"/>
            </a:stretch>
          </a:blipFill>
        </p:spPr>
      </p:sp>
      <p:sp>
        <p:nvSpPr>
          <p:cNvPr name="TextBox 12" id="12"/>
          <p:cNvSpPr txBox="true"/>
          <p:nvPr/>
        </p:nvSpPr>
        <p:spPr>
          <a:xfrm rot="0">
            <a:off x="-896774" y="1096808"/>
            <a:ext cx="20081547"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FFFFFF"/>
                </a:solidFill>
                <a:latin typeface="Canva Sans Bold"/>
                <a:ea typeface="Canva Sans Bold"/>
                <a:cs typeface="Canva Sans Bold"/>
                <a:sym typeface="Canva Sans Bold"/>
              </a:rPr>
              <a:t>Average Track Popularity Peaked in the Late 1970s Before a Sustained Decline</a:t>
            </a:r>
          </a:p>
        </p:txBody>
      </p:sp>
      <p:sp>
        <p:nvSpPr>
          <p:cNvPr name="TextBox 13" id="13"/>
          <p:cNvSpPr txBox="true"/>
          <p:nvPr/>
        </p:nvSpPr>
        <p:spPr>
          <a:xfrm rot="0">
            <a:off x="8041071" y="2794260"/>
            <a:ext cx="10246929" cy="5994424"/>
          </a:xfrm>
          <a:prstGeom prst="rect">
            <a:avLst/>
          </a:prstGeom>
        </p:spPr>
        <p:txBody>
          <a:bodyPr anchor="t" rtlCol="false" tIns="0" lIns="0" bIns="0" rIns="0">
            <a:spAutoFit/>
          </a:bodyPr>
          <a:lstStyle/>
          <a:p>
            <a:pPr algn="ctr" marL="457065" indent="-228533" lvl="1">
              <a:lnSpc>
                <a:spcPts val="2963"/>
              </a:lnSpc>
              <a:buFont typeface="Arial"/>
              <a:buChar char="•"/>
            </a:pPr>
            <a:r>
              <a:rPr lang="en-US" sz="2117" i="true">
                <a:solidFill>
                  <a:srgbClr val="FFFFFF"/>
                </a:solidFill>
                <a:latin typeface="Canva Sans Italics"/>
                <a:ea typeface="Canva Sans Italics"/>
                <a:cs typeface="Canva Sans Italics"/>
                <a:sym typeface="Canva Sans Italics"/>
              </a:rPr>
              <a:t>1978/79 Peak:</a:t>
            </a:r>
            <a:r>
              <a:rPr lang="en-US" sz="2117">
                <a:solidFill>
                  <a:srgbClr val="FFFFFF"/>
                </a:solidFill>
                <a:latin typeface="Canva Sans"/>
                <a:ea typeface="Canva Sans"/>
                <a:cs typeface="Canva Sans"/>
                <a:sym typeface="Canva Sans"/>
              </a:rPr>
              <a:t> The average track popularity reached its absolute peak near a score of 40 in the late 1970s.</a:t>
            </a:r>
          </a:p>
          <a:p>
            <a:pPr algn="ctr">
              <a:lnSpc>
                <a:spcPts val="2963"/>
              </a:lnSpc>
            </a:pPr>
          </a:p>
          <a:p>
            <a:pPr algn="ctr" marL="457065" indent="-228533" lvl="1">
              <a:lnSpc>
                <a:spcPts val="2963"/>
              </a:lnSpc>
              <a:buFont typeface="Arial"/>
              <a:buChar char="•"/>
            </a:pPr>
            <a:r>
              <a:rPr lang="en-US" sz="2117" i="true">
                <a:solidFill>
                  <a:srgbClr val="FFFFFF"/>
                </a:solidFill>
                <a:latin typeface="Canva Sans Italics"/>
                <a:ea typeface="Canva Sans Italics"/>
                <a:cs typeface="Canva Sans Italics"/>
                <a:sym typeface="Canva Sans Italics"/>
              </a:rPr>
              <a:t>Post-1979 Crash</a:t>
            </a:r>
            <a:r>
              <a:rPr lang="en-US" sz="2117">
                <a:solidFill>
                  <a:srgbClr val="FFFFFF"/>
                </a:solidFill>
                <a:latin typeface="Canva Sans"/>
                <a:ea typeface="Canva Sans"/>
                <a:cs typeface="Canva Sans"/>
                <a:sym typeface="Canva Sans"/>
              </a:rPr>
              <a:t>: A steep and dramatic decline occurred after 1979, with popularity dropping to the low teens by the early 1980s.</a:t>
            </a:r>
          </a:p>
          <a:p>
            <a:pPr algn="ctr">
              <a:lnSpc>
                <a:spcPts val="2963"/>
              </a:lnSpc>
            </a:pPr>
          </a:p>
          <a:p>
            <a:pPr algn="ctr" marL="457065" indent="-228533" lvl="1">
              <a:lnSpc>
                <a:spcPts val="2963"/>
              </a:lnSpc>
              <a:buFont typeface="Arial"/>
              <a:buChar char="•"/>
            </a:pPr>
            <a:r>
              <a:rPr lang="en-US" sz="2117" i="true">
                <a:solidFill>
                  <a:srgbClr val="FFFFFF"/>
                </a:solidFill>
                <a:latin typeface="Canva Sans Italics"/>
                <a:ea typeface="Canva Sans Italics"/>
                <a:cs typeface="Canva Sans Italics"/>
                <a:sym typeface="Canva Sans Italics"/>
              </a:rPr>
              <a:t>Lowest Point:</a:t>
            </a:r>
            <a:r>
              <a:rPr lang="en-US" sz="2117">
                <a:solidFill>
                  <a:srgbClr val="FFFFFF"/>
                </a:solidFill>
                <a:latin typeface="Canva Sans"/>
                <a:ea typeface="Canva Sans"/>
                <a:cs typeface="Canva Sans"/>
                <a:sym typeface="Canva Sans"/>
              </a:rPr>
              <a:t> Average popularity hit its lowest sustained level (below 10) around the late 1980s/early 1990s.</a:t>
            </a:r>
          </a:p>
          <a:p>
            <a:pPr algn="ctr">
              <a:lnSpc>
                <a:spcPts val="2963"/>
              </a:lnSpc>
            </a:pPr>
          </a:p>
          <a:p>
            <a:pPr algn="ctr" marL="457065" indent="-228533" lvl="1">
              <a:lnSpc>
                <a:spcPts val="2963"/>
              </a:lnSpc>
              <a:buFont typeface="Arial"/>
              <a:buChar char="•"/>
            </a:pPr>
            <a:r>
              <a:rPr lang="en-US" sz="2117" i="true">
                <a:solidFill>
                  <a:srgbClr val="FFFFFF"/>
                </a:solidFill>
                <a:latin typeface="Canva Sans Italics"/>
                <a:ea typeface="Canva Sans Italics"/>
                <a:cs typeface="Canva Sans Italics"/>
                <a:sym typeface="Canva Sans Italics"/>
              </a:rPr>
              <a:t>Modern Stability:</a:t>
            </a:r>
            <a:r>
              <a:rPr lang="en-US" sz="2117">
                <a:solidFill>
                  <a:srgbClr val="FFFFFF"/>
                </a:solidFill>
                <a:latin typeface="Canva Sans"/>
                <a:ea typeface="Canva Sans"/>
                <a:cs typeface="Canva Sans"/>
                <a:sym typeface="Canva Sans"/>
              </a:rPr>
              <a:t> From the late 1990s onward, popularity generally stabilized in the low-to-mid teens (12–20), showing less extreme variation than the earlier decades.</a:t>
            </a:r>
          </a:p>
          <a:p>
            <a:pPr algn="ctr">
              <a:lnSpc>
                <a:spcPts val="2963"/>
              </a:lnSpc>
            </a:pPr>
          </a:p>
          <a:p>
            <a:pPr algn="ctr" marL="457065" indent="-228533" lvl="1">
              <a:lnSpc>
                <a:spcPts val="2963"/>
              </a:lnSpc>
              <a:buFont typeface="Arial"/>
              <a:buChar char="•"/>
            </a:pPr>
            <a:r>
              <a:rPr lang="en-US" sz="2117" i="true">
                <a:solidFill>
                  <a:srgbClr val="FFFFFF"/>
                </a:solidFill>
                <a:latin typeface="Canva Sans Italics"/>
                <a:ea typeface="Canva Sans Italics"/>
                <a:cs typeface="Canva Sans Italics"/>
                <a:sym typeface="Canva Sans Italics"/>
              </a:rPr>
              <a:t>Recent Fluctuation: </a:t>
            </a:r>
            <a:r>
              <a:rPr lang="en-US" sz="2117">
                <a:solidFill>
                  <a:srgbClr val="FFFFFF"/>
                </a:solidFill>
                <a:latin typeface="Canva Sans"/>
                <a:ea typeface="Canva Sans"/>
                <a:cs typeface="Canva Sans"/>
                <a:sym typeface="Canva Sans"/>
              </a:rPr>
              <a:t>The data shows a notable rise and recent drop near the end of the timeline (post-2020), returning to a low average.</a:t>
            </a:r>
          </a:p>
          <a:p>
            <a:pPr algn="ctr">
              <a:lnSpc>
                <a:spcPts val="2963"/>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05464" y="-1845086"/>
            <a:ext cx="23751104" cy="13977172"/>
            <a:chOff x="0" y="0"/>
            <a:chExt cx="6255435" cy="3681231"/>
          </a:xfrm>
        </p:grpSpPr>
        <p:sp>
          <p:nvSpPr>
            <p:cNvPr name="Freeform 4" id="4"/>
            <p:cNvSpPr/>
            <p:nvPr/>
          </p:nvSpPr>
          <p:spPr>
            <a:xfrm flipH="false" flipV="false" rot="0">
              <a:off x="0" y="0"/>
              <a:ext cx="6255435" cy="3681231"/>
            </a:xfrm>
            <a:custGeom>
              <a:avLst/>
              <a:gdLst/>
              <a:ahLst/>
              <a:cxnLst/>
              <a:rect r="r" b="b" t="t" l="l"/>
              <a:pathLst>
                <a:path h="3681231" w="6255435">
                  <a:moveTo>
                    <a:pt x="0" y="0"/>
                  </a:moveTo>
                  <a:lnTo>
                    <a:pt x="6255435" y="0"/>
                  </a:lnTo>
                  <a:lnTo>
                    <a:pt x="6255435" y="3681231"/>
                  </a:lnTo>
                  <a:lnTo>
                    <a:pt x="0" y="3681231"/>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6255435" cy="371933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2778036"/>
            <a:ext cx="7766988" cy="5425299"/>
          </a:xfrm>
          <a:custGeom>
            <a:avLst/>
            <a:gdLst/>
            <a:ahLst/>
            <a:cxnLst/>
            <a:rect r="r" b="b" t="t" l="l"/>
            <a:pathLst>
              <a:path h="5425299" w="7766988">
                <a:moveTo>
                  <a:pt x="0" y="0"/>
                </a:moveTo>
                <a:lnTo>
                  <a:pt x="7766988" y="0"/>
                </a:lnTo>
                <a:lnTo>
                  <a:pt x="7766988" y="5425299"/>
                </a:lnTo>
                <a:lnTo>
                  <a:pt x="0" y="5425299"/>
                </a:lnTo>
                <a:lnTo>
                  <a:pt x="0" y="0"/>
                </a:lnTo>
                <a:close/>
              </a:path>
            </a:pathLst>
          </a:custGeom>
          <a:blipFill>
            <a:blip r:embed="rId5"/>
            <a:stretch>
              <a:fillRect l="0" t="0" r="0" b="0"/>
            </a:stretch>
          </a:blipFill>
        </p:spPr>
      </p:sp>
      <p:sp>
        <p:nvSpPr>
          <p:cNvPr name="TextBox 8" id="8"/>
          <p:cNvSpPr txBox="true"/>
          <p:nvPr/>
        </p:nvSpPr>
        <p:spPr>
          <a:xfrm rot="0">
            <a:off x="-4257640" y="942975"/>
            <a:ext cx="26803280" cy="738507"/>
          </a:xfrm>
          <a:prstGeom prst="rect">
            <a:avLst/>
          </a:prstGeom>
        </p:spPr>
        <p:txBody>
          <a:bodyPr anchor="t" rtlCol="false" tIns="0" lIns="0" bIns="0" rIns="0">
            <a:spAutoFit/>
          </a:bodyPr>
          <a:lstStyle/>
          <a:p>
            <a:pPr algn="ctr">
              <a:lnSpc>
                <a:spcPts val="6019"/>
              </a:lnSpc>
              <a:spcBef>
                <a:spcPct val="0"/>
              </a:spcBef>
            </a:pPr>
            <a:r>
              <a:rPr lang="en-US" b="true" sz="4299">
                <a:solidFill>
                  <a:srgbClr val="FFFFFF"/>
                </a:solidFill>
                <a:latin typeface="Canva Sans Bold"/>
                <a:ea typeface="Canva Sans Bold"/>
                <a:cs typeface="Canva Sans Bold"/>
                <a:sym typeface="Canva Sans Bold"/>
              </a:rPr>
              <a:t>Music Tempo Stabilized Post-1990 After Decades of High Volatility</a:t>
            </a:r>
          </a:p>
        </p:txBody>
      </p:sp>
      <p:sp>
        <p:nvSpPr>
          <p:cNvPr name="TextBox 9" id="9"/>
          <p:cNvSpPr txBox="true"/>
          <p:nvPr/>
        </p:nvSpPr>
        <p:spPr>
          <a:xfrm rot="0">
            <a:off x="7766988" y="2598339"/>
            <a:ext cx="10224968" cy="5737069"/>
          </a:xfrm>
          <a:prstGeom prst="rect">
            <a:avLst/>
          </a:prstGeom>
        </p:spPr>
        <p:txBody>
          <a:bodyPr anchor="t" rtlCol="false" tIns="0" lIns="0" bIns="0" rIns="0">
            <a:spAutoFit/>
          </a:bodyPr>
          <a:lstStyle/>
          <a:p>
            <a:pPr algn="ctr" marL="440650" indent="-220325" lvl="1">
              <a:lnSpc>
                <a:spcPts val="2857"/>
              </a:lnSpc>
              <a:buFont typeface="Arial"/>
              <a:buChar char="•"/>
            </a:pPr>
            <a:r>
              <a:rPr lang="en-US" sz="2040" i="true">
                <a:solidFill>
                  <a:srgbClr val="FFFFFF"/>
                </a:solidFill>
                <a:latin typeface="Canva Sans Italics"/>
                <a:ea typeface="Canva Sans Italics"/>
                <a:cs typeface="Canva Sans Italics"/>
                <a:sym typeface="Canva Sans Italics"/>
              </a:rPr>
              <a:t>Tempo Dominance:</a:t>
            </a:r>
            <a:r>
              <a:rPr lang="en-US" sz="2040">
                <a:solidFill>
                  <a:srgbClr val="FFFFFF"/>
                </a:solidFill>
                <a:latin typeface="Canva Sans"/>
                <a:ea typeface="Canva Sans"/>
                <a:cs typeface="Canva Sans"/>
                <a:sym typeface="Canva Sans"/>
              </a:rPr>
              <a:t> Only Tempo (BPM) is visible on the high scale (100–140), expectedly measured in different units than the other features.</a:t>
            </a:r>
          </a:p>
          <a:p>
            <a:pPr algn="ctr">
              <a:lnSpc>
                <a:spcPts val="2857"/>
              </a:lnSpc>
            </a:pPr>
          </a:p>
          <a:p>
            <a:pPr algn="ctr" marL="440650" indent="-220325" lvl="1">
              <a:lnSpc>
                <a:spcPts val="2857"/>
              </a:lnSpc>
              <a:buFont typeface="Arial"/>
              <a:buChar char="•"/>
            </a:pPr>
            <a:r>
              <a:rPr lang="en-US" sz="2040" i="true">
                <a:solidFill>
                  <a:srgbClr val="FFFFFF"/>
                </a:solidFill>
                <a:latin typeface="Canva Sans Italics"/>
                <a:ea typeface="Canva Sans Italics"/>
                <a:cs typeface="Canva Sans Italics"/>
                <a:sym typeface="Canva Sans Italics"/>
              </a:rPr>
              <a:t>Low-Value Obscuration</a:t>
            </a:r>
            <a:r>
              <a:rPr lang="en-US" sz="2040">
                <a:solidFill>
                  <a:srgbClr val="FFFFFF"/>
                </a:solidFill>
                <a:latin typeface="Canva Sans"/>
                <a:ea typeface="Canva Sans"/>
                <a:cs typeface="Canva Sans"/>
                <a:sym typeface="Canva Sans"/>
              </a:rPr>
              <a:t>: Danceability, Energy, Valence, and Acousticness are clustered near zero, making their actual trends invisible due to the large y-axis scale.</a:t>
            </a:r>
          </a:p>
          <a:p>
            <a:pPr algn="ctr">
              <a:lnSpc>
                <a:spcPts val="2857"/>
              </a:lnSpc>
            </a:pPr>
          </a:p>
          <a:p>
            <a:pPr algn="ctr" marL="440650" indent="-220325" lvl="1">
              <a:lnSpc>
                <a:spcPts val="2857"/>
              </a:lnSpc>
              <a:buFont typeface="Arial"/>
              <a:buChar char="•"/>
            </a:pPr>
            <a:r>
              <a:rPr lang="en-US" sz="2040" i="true">
                <a:solidFill>
                  <a:srgbClr val="FFFFFF"/>
                </a:solidFill>
                <a:latin typeface="Canva Sans Italics"/>
                <a:ea typeface="Canva Sans Italics"/>
                <a:cs typeface="Canva Sans Italics"/>
                <a:sym typeface="Canva Sans Italics"/>
              </a:rPr>
              <a:t>Tempo Volatility:</a:t>
            </a:r>
            <a:r>
              <a:rPr lang="en-US" sz="2040">
                <a:solidFill>
                  <a:srgbClr val="FFFFFF"/>
                </a:solidFill>
                <a:latin typeface="Canva Sans"/>
                <a:ea typeface="Canva Sans"/>
                <a:cs typeface="Canva Sans"/>
                <a:sym typeface="Canva Sans"/>
              </a:rPr>
              <a:t> Tempo showed high volatility (large, sharp swings) in the 1970s and 1980s.</a:t>
            </a:r>
          </a:p>
          <a:p>
            <a:pPr algn="ctr">
              <a:lnSpc>
                <a:spcPts val="2857"/>
              </a:lnSpc>
            </a:pPr>
          </a:p>
          <a:p>
            <a:pPr algn="ctr" marL="440650" indent="-220325" lvl="1">
              <a:lnSpc>
                <a:spcPts val="2857"/>
              </a:lnSpc>
              <a:buFont typeface="Arial"/>
              <a:buChar char="•"/>
            </a:pPr>
            <a:r>
              <a:rPr lang="en-US" sz="2040" i="true">
                <a:solidFill>
                  <a:srgbClr val="FFFFFF"/>
                </a:solidFill>
                <a:latin typeface="Canva Sans Italics"/>
                <a:ea typeface="Canva Sans Italics"/>
                <a:cs typeface="Canva Sans Italics"/>
                <a:sym typeface="Canva Sans Italics"/>
              </a:rPr>
              <a:t>Tempo Stability: </a:t>
            </a:r>
            <a:r>
              <a:rPr lang="en-US" sz="2040">
                <a:solidFill>
                  <a:srgbClr val="FFFFFF"/>
                </a:solidFill>
                <a:latin typeface="Canva Sans"/>
                <a:ea typeface="Canva Sans"/>
                <a:cs typeface="Canva Sans"/>
                <a:sym typeface="Canva Sans"/>
              </a:rPr>
              <a:t>Since approximately 1990, the average Tempo has become very stable, consistently hovering around 115–120 BPM.</a:t>
            </a:r>
          </a:p>
          <a:p>
            <a:pPr algn="ctr">
              <a:lnSpc>
                <a:spcPts val="2857"/>
              </a:lnSpc>
            </a:pPr>
          </a:p>
          <a:p>
            <a:pPr algn="ctr" marL="440650" indent="-220325" lvl="1">
              <a:lnSpc>
                <a:spcPts val="2857"/>
              </a:lnSpc>
              <a:buFont typeface="Arial"/>
              <a:buChar char="•"/>
            </a:pPr>
            <a:r>
              <a:rPr lang="en-US" sz="2040" i="true">
                <a:solidFill>
                  <a:srgbClr val="FFFFFF"/>
                </a:solidFill>
                <a:latin typeface="Canva Sans Italics"/>
                <a:ea typeface="Canva Sans Italics"/>
                <a:cs typeface="Canva Sans Italics"/>
                <a:sym typeface="Canva Sans Italics"/>
              </a:rPr>
              <a:t>Plot Limitation:</a:t>
            </a:r>
            <a:r>
              <a:rPr lang="en-US" sz="2040">
                <a:solidFill>
                  <a:srgbClr val="FFFFFF"/>
                </a:solidFill>
                <a:latin typeface="Canva Sans"/>
                <a:ea typeface="Canva Sans"/>
                <a:cs typeface="Canva Sans"/>
                <a:sym typeface="Canva Sans"/>
              </a:rPr>
              <a:t> The visualization is ineffective for analyzing the four low-value normalized features</a:t>
            </a:r>
          </a:p>
          <a:p>
            <a:pPr algn="ctr">
              <a:lnSpc>
                <a:spcPts val="285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8634"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3100789"/>
            <a:ext cx="7548577" cy="4909717"/>
          </a:xfrm>
          <a:custGeom>
            <a:avLst/>
            <a:gdLst/>
            <a:ahLst/>
            <a:cxnLst/>
            <a:rect r="r" b="b" t="t" l="l"/>
            <a:pathLst>
              <a:path h="4909717" w="7548577">
                <a:moveTo>
                  <a:pt x="0" y="0"/>
                </a:moveTo>
                <a:lnTo>
                  <a:pt x="7548577" y="0"/>
                </a:lnTo>
                <a:lnTo>
                  <a:pt x="7548577" y="4909717"/>
                </a:lnTo>
                <a:lnTo>
                  <a:pt x="0" y="4909717"/>
                </a:lnTo>
                <a:lnTo>
                  <a:pt x="0" y="0"/>
                </a:lnTo>
                <a:close/>
              </a:path>
            </a:pathLst>
          </a:custGeom>
          <a:blipFill>
            <a:blip r:embed="rId5"/>
            <a:stretch>
              <a:fillRect l="0" t="0" r="0" b="0"/>
            </a:stretch>
          </a:blipFill>
        </p:spPr>
      </p:sp>
      <p:sp>
        <p:nvSpPr>
          <p:cNvPr name="TextBox 12" id="12"/>
          <p:cNvSpPr txBox="true"/>
          <p:nvPr/>
        </p:nvSpPr>
        <p:spPr>
          <a:xfrm rot="0">
            <a:off x="244210" y="1302491"/>
            <a:ext cx="18015156" cy="583841"/>
          </a:xfrm>
          <a:prstGeom prst="rect">
            <a:avLst/>
          </a:prstGeom>
        </p:spPr>
        <p:txBody>
          <a:bodyPr anchor="t" rtlCol="false" tIns="0" lIns="0" bIns="0" rIns="0">
            <a:spAutoFit/>
          </a:bodyPr>
          <a:lstStyle/>
          <a:p>
            <a:pPr algn="ctr">
              <a:lnSpc>
                <a:spcPts val="4703"/>
              </a:lnSpc>
              <a:spcBef>
                <a:spcPct val="0"/>
              </a:spcBef>
            </a:pPr>
            <a:r>
              <a:rPr lang="en-US" b="true" sz="3359">
                <a:solidFill>
                  <a:srgbClr val="FFFFFF"/>
                </a:solidFill>
                <a:latin typeface="Canva Sans Bold"/>
                <a:ea typeface="Canva Sans Bold"/>
                <a:cs typeface="Canva Sans Bold"/>
                <a:sym typeface="Canva Sans Bold"/>
              </a:rPr>
              <a:t>The Mid-1970s, Led by 1976, Account for the Years of Highest Average Music Popularity</a:t>
            </a:r>
          </a:p>
        </p:txBody>
      </p:sp>
      <p:sp>
        <p:nvSpPr>
          <p:cNvPr name="TextBox 13" id="13"/>
          <p:cNvSpPr txBox="true"/>
          <p:nvPr/>
        </p:nvSpPr>
        <p:spPr>
          <a:xfrm rot="0">
            <a:off x="7548577" y="2715331"/>
            <a:ext cx="10739423" cy="6380918"/>
          </a:xfrm>
          <a:prstGeom prst="rect">
            <a:avLst/>
          </a:prstGeom>
        </p:spPr>
        <p:txBody>
          <a:bodyPr anchor="t" rtlCol="false" tIns="0" lIns="0" bIns="0" rIns="0">
            <a:spAutoFit/>
          </a:bodyPr>
          <a:lstStyle/>
          <a:p>
            <a:pPr algn="ctr" marL="492846" indent="-246423" lvl="1">
              <a:lnSpc>
                <a:spcPts val="3195"/>
              </a:lnSpc>
              <a:buFont typeface="Arial"/>
              <a:buChar char="•"/>
            </a:pPr>
            <a:r>
              <a:rPr lang="en-US" sz="2282" i="true">
                <a:solidFill>
                  <a:srgbClr val="FFFFFF"/>
                </a:solidFill>
                <a:latin typeface="Canva Sans Italics"/>
                <a:ea typeface="Canva Sans Italics"/>
                <a:cs typeface="Canva Sans Italics"/>
                <a:sym typeface="Canva Sans Italics"/>
              </a:rPr>
              <a:t>1970s Dominance: </a:t>
            </a:r>
            <a:r>
              <a:rPr lang="en-US" sz="2282">
                <a:solidFill>
                  <a:srgbClr val="FFFFFF"/>
                </a:solidFill>
                <a:latin typeface="Canva Sans"/>
                <a:ea typeface="Canva Sans"/>
                <a:cs typeface="Canva Sans"/>
                <a:sym typeface="Canva Sans"/>
              </a:rPr>
              <a:t>The top 10 years for average track popularity are almost exclusively the 1970s (1971–1979).</a:t>
            </a:r>
          </a:p>
          <a:p>
            <a:pPr algn="ctr">
              <a:lnSpc>
                <a:spcPts val="3195"/>
              </a:lnSpc>
            </a:pPr>
          </a:p>
          <a:p>
            <a:pPr algn="ctr" marL="492846" indent="-246423" lvl="1">
              <a:lnSpc>
                <a:spcPts val="3195"/>
              </a:lnSpc>
              <a:buFont typeface="Arial"/>
              <a:buChar char="•"/>
            </a:pPr>
            <a:r>
              <a:rPr lang="en-US" sz="2282" i="true">
                <a:solidFill>
                  <a:srgbClr val="FFFFFF"/>
                </a:solidFill>
                <a:latin typeface="Canva Sans Italics"/>
                <a:ea typeface="Canva Sans Italics"/>
                <a:cs typeface="Canva Sans Italics"/>
                <a:sym typeface="Canva Sans Italics"/>
              </a:rPr>
              <a:t>Peak Year: </a:t>
            </a:r>
            <a:r>
              <a:rPr lang="en-US" sz="2282">
                <a:solidFill>
                  <a:srgbClr val="FFFFFF"/>
                </a:solidFill>
                <a:latin typeface="Canva Sans"/>
                <a:ea typeface="Canva Sans"/>
                <a:cs typeface="Canva Sans"/>
                <a:sym typeface="Canva Sans"/>
              </a:rPr>
              <a:t>1976 holds the highest average popularity score, nearly reaching 40.</a:t>
            </a:r>
          </a:p>
          <a:p>
            <a:pPr algn="ctr">
              <a:lnSpc>
                <a:spcPts val="3195"/>
              </a:lnSpc>
            </a:pPr>
          </a:p>
          <a:p>
            <a:pPr algn="ctr" marL="492846" indent="-246423" lvl="1">
              <a:lnSpc>
                <a:spcPts val="3195"/>
              </a:lnSpc>
              <a:buFont typeface="Arial"/>
              <a:buChar char="•"/>
            </a:pPr>
            <a:r>
              <a:rPr lang="en-US" sz="2282" i="true">
                <a:solidFill>
                  <a:srgbClr val="FFFFFF"/>
                </a:solidFill>
                <a:latin typeface="Canva Sans Italics"/>
                <a:ea typeface="Canva Sans Italics"/>
                <a:cs typeface="Canva Sans Italics"/>
                <a:sym typeface="Canva Sans Italics"/>
              </a:rPr>
              <a:t>Secondary Peak:</a:t>
            </a:r>
            <a:r>
              <a:rPr lang="en-US" sz="2282">
                <a:solidFill>
                  <a:srgbClr val="FFFFFF"/>
                </a:solidFill>
                <a:latin typeface="Canva Sans"/>
                <a:ea typeface="Canva Sans"/>
                <a:cs typeface="Canva Sans"/>
                <a:sym typeface="Canva Sans"/>
              </a:rPr>
              <a:t> 1975 is the second most popular year, close behind 1976.</a:t>
            </a:r>
          </a:p>
          <a:p>
            <a:pPr algn="ctr">
              <a:lnSpc>
                <a:spcPts val="3195"/>
              </a:lnSpc>
            </a:pPr>
          </a:p>
          <a:p>
            <a:pPr algn="ctr" marL="492846" indent="-246423" lvl="1">
              <a:lnSpc>
                <a:spcPts val="3195"/>
              </a:lnSpc>
              <a:buFont typeface="Arial"/>
              <a:buChar char="•"/>
            </a:pPr>
            <a:r>
              <a:rPr lang="en-US" sz="2282" i="true">
                <a:solidFill>
                  <a:srgbClr val="FFFFFF"/>
                </a:solidFill>
                <a:latin typeface="Canva Sans Italics"/>
                <a:ea typeface="Canva Sans Italics"/>
                <a:cs typeface="Canva Sans Italics"/>
                <a:sym typeface="Canva Sans Italics"/>
              </a:rPr>
              <a:t>Late 70s Decline</a:t>
            </a:r>
            <a:r>
              <a:rPr lang="en-US" sz="2282">
                <a:solidFill>
                  <a:srgbClr val="FFFFFF"/>
                </a:solidFill>
                <a:latin typeface="Canva Sans"/>
                <a:ea typeface="Canva Sans"/>
                <a:cs typeface="Canva Sans"/>
                <a:sym typeface="Canva Sans"/>
              </a:rPr>
              <a:t>: There is a clear downward trend in average popularity starting after the 1976 peak, dropping to its lowest point on this chart in 1980 (around 24.5).</a:t>
            </a:r>
          </a:p>
          <a:p>
            <a:pPr algn="ctr">
              <a:lnSpc>
                <a:spcPts val="3195"/>
              </a:lnSpc>
            </a:pPr>
          </a:p>
          <a:p>
            <a:pPr algn="ctr" marL="492846" indent="-246423" lvl="1">
              <a:lnSpc>
                <a:spcPts val="3195"/>
              </a:lnSpc>
              <a:buFont typeface="Arial"/>
              <a:buChar char="•"/>
            </a:pPr>
            <a:r>
              <a:rPr lang="en-US" sz="2282" i="true">
                <a:solidFill>
                  <a:srgbClr val="FFFFFF"/>
                </a:solidFill>
                <a:latin typeface="Canva Sans Italics"/>
                <a:ea typeface="Canva Sans Italics"/>
                <a:cs typeface="Canva Sans Italics"/>
                <a:sym typeface="Canva Sans Italics"/>
              </a:rPr>
              <a:t>High Baseline:</a:t>
            </a:r>
            <a:r>
              <a:rPr lang="en-US" sz="2282">
                <a:solidFill>
                  <a:srgbClr val="FFFFFF"/>
                </a:solidFill>
                <a:latin typeface="Canva Sans"/>
                <a:ea typeface="Canva Sans"/>
                <a:cs typeface="Canva Sans"/>
                <a:sym typeface="Canva Sans"/>
              </a:rPr>
              <a:t> All years shown maintained a high average popularity, never dropping below a score of approximately 24.</a:t>
            </a:r>
          </a:p>
          <a:p>
            <a:pPr algn="ctr">
              <a:lnSpc>
                <a:spcPts val="3195"/>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5850" y="0"/>
            <a:ext cx="21091706" cy="10287000"/>
            <a:chOff x="0" y="0"/>
            <a:chExt cx="5555017" cy="2709333"/>
          </a:xfrm>
        </p:grpSpPr>
        <p:sp>
          <p:nvSpPr>
            <p:cNvPr name="Freeform 4" id="4"/>
            <p:cNvSpPr/>
            <p:nvPr/>
          </p:nvSpPr>
          <p:spPr>
            <a:xfrm flipH="false" flipV="false" rot="0">
              <a:off x="0" y="0"/>
              <a:ext cx="5555017" cy="2709333"/>
            </a:xfrm>
            <a:custGeom>
              <a:avLst/>
              <a:gdLst/>
              <a:ahLst/>
              <a:cxnLst/>
              <a:rect r="r" b="b" t="t" l="l"/>
              <a:pathLst>
                <a:path h="2709333" w="5555017">
                  <a:moveTo>
                    <a:pt x="0" y="0"/>
                  </a:moveTo>
                  <a:lnTo>
                    <a:pt x="5555017" y="0"/>
                  </a:lnTo>
                  <a:lnTo>
                    <a:pt x="5555017"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555017"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7386" y="3037684"/>
            <a:ext cx="7633573" cy="4904101"/>
          </a:xfrm>
          <a:custGeom>
            <a:avLst/>
            <a:gdLst/>
            <a:ahLst/>
            <a:cxnLst/>
            <a:rect r="r" b="b" t="t" l="l"/>
            <a:pathLst>
              <a:path h="4904101" w="7633573">
                <a:moveTo>
                  <a:pt x="0" y="0"/>
                </a:moveTo>
                <a:lnTo>
                  <a:pt x="7633573" y="0"/>
                </a:lnTo>
                <a:lnTo>
                  <a:pt x="7633573" y="4904101"/>
                </a:lnTo>
                <a:lnTo>
                  <a:pt x="0" y="4904101"/>
                </a:lnTo>
                <a:lnTo>
                  <a:pt x="0" y="0"/>
                </a:lnTo>
                <a:close/>
              </a:path>
            </a:pathLst>
          </a:custGeom>
          <a:blipFill>
            <a:blip r:embed="rId5"/>
            <a:stretch>
              <a:fillRect l="0" t="0" r="0" b="0"/>
            </a:stretch>
          </a:blipFill>
        </p:spPr>
      </p:sp>
      <p:sp>
        <p:nvSpPr>
          <p:cNvPr name="TextBox 12" id="12"/>
          <p:cNvSpPr txBox="true"/>
          <p:nvPr/>
        </p:nvSpPr>
        <p:spPr>
          <a:xfrm rot="0">
            <a:off x="-21699" y="942975"/>
            <a:ext cx="18331398" cy="811532"/>
          </a:xfrm>
          <a:prstGeom prst="rect">
            <a:avLst/>
          </a:prstGeom>
        </p:spPr>
        <p:txBody>
          <a:bodyPr anchor="t" rtlCol="false" tIns="0" lIns="0" bIns="0" rIns="0">
            <a:spAutoFit/>
          </a:bodyPr>
          <a:lstStyle/>
          <a:p>
            <a:pPr algn="ctr">
              <a:lnSpc>
                <a:spcPts val="6719"/>
              </a:lnSpc>
              <a:spcBef>
                <a:spcPct val="0"/>
              </a:spcBef>
            </a:pPr>
            <a:r>
              <a:rPr lang="en-US" sz="4799">
                <a:solidFill>
                  <a:srgbClr val="FFFFFF"/>
                </a:solidFill>
                <a:latin typeface="Canva Sans"/>
                <a:ea typeface="Canva Sans"/>
                <a:cs typeface="Canva Sans"/>
                <a:sym typeface="Canva Sans"/>
              </a:rPr>
              <a:t>📈 </a:t>
            </a:r>
            <a:r>
              <a:rPr lang="en-US" b="true" sz="4799">
                <a:solidFill>
                  <a:srgbClr val="FFFFFF"/>
                </a:solidFill>
                <a:latin typeface="Canva Sans Bold"/>
                <a:ea typeface="Canva Sans Bold"/>
                <a:cs typeface="Canva Sans Bold"/>
                <a:sym typeface="Canva Sans Bold"/>
              </a:rPr>
              <a:t>Extreme Volatility in Year-over-Year Popularity Growth</a:t>
            </a:r>
          </a:p>
        </p:txBody>
      </p:sp>
      <p:sp>
        <p:nvSpPr>
          <p:cNvPr name="TextBox 13" id="13"/>
          <p:cNvSpPr txBox="true"/>
          <p:nvPr/>
        </p:nvSpPr>
        <p:spPr>
          <a:xfrm rot="0">
            <a:off x="8087518" y="3034507"/>
            <a:ext cx="9911865" cy="6132453"/>
          </a:xfrm>
          <a:prstGeom prst="rect">
            <a:avLst/>
          </a:prstGeom>
        </p:spPr>
        <p:txBody>
          <a:bodyPr anchor="t" rtlCol="false" tIns="0" lIns="0" bIns="0" rIns="0">
            <a:spAutoFit/>
          </a:bodyPr>
          <a:lstStyle/>
          <a:p>
            <a:pPr algn="ctr" marL="499778" indent="-249889" lvl="1">
              <a:lnSpc>
                <a:spcPts val="3240"/>
              </a:lnSpc>
              <a:buFont typeface="Arial"/>
              <a:buChar char="•"/>
            </a:pPr>
            <a:r>
              <a:rPr lang="en-US" sz="2314" i="true">
                <a:solidFill>
                  <a:srgbClr val="FFFFFF"/>
                </a:solidFill>
                <a:latin typeface="Canva Sans Italics"/>
                <a:ea typeface="Canva Sans Italics"/>
                <a:cs typeface="Canva Sans Italics"/>
                <a:sym typeface="Canva Sans Italics"/>
              </a:rPr>
              <a:t>Extreme Volatility:</a:t>
            </a:r>
            <a:r>
              <a:rPr lang="en-US" sz="2314">
                <a:solidFill>
                  <a:srgbClr val="FFFFFF"/>
                </a:solidFill>
                <a:latin typeface="Canva Sans"/>
                <a:ea typeface="Canva Sans"/>
                <a:cs typeface="Canva Sans"/>
                <a:sym typeface="Canva Sans"/>
              </a:rPr>
              <a:t> Popularity growth has been highly unstable across the entire 50-year period, with frequent, dramatic swings between high growth and steep decline, ranging from approximately $-42\%$ to $+65\%$.</a:t>
            </a:r>
          </a:p>
          <a:p>
            <a:pPr algn="ctr">
              <a:lnSpc>
                <a:spcPts val="3240"/>
              </a:lnSpc>
            </a:pPr>
          </a:p>
          <a:p>
            <a:pPr algn="ctr" marL="499778" indent="-249889" lvl="1">
              <a:lnSpc>
                <a:spcPts val="3240"/>
              </a:lnSpc>
              <a:buFont typeface="Arial"/>
              <a:buChar char="•"/>
            </a:pPr>
            <a:r>
              <a:rPr lang="en-US" sz="2314" i="true">
                <a:solidFill>
                  <a:srgbClr val="FFFFFF"/>
                </a:solidFill>
                <a:latin typeface="Canva Sans Italics"/>
                <a:ea typeface="Canva Sans Italics"/>
                <a:cs typeface="Canva Sans Italics"/>
                <a:sym typeface="Canva Sans Italics"/>
              </a:rPr>
              <a:t>Highest Growth Peak (2000): </a:t>
            </a:r>
            <a:r>
              <a:rPr lang="en-US" sz="2314">
                <a:solidFill>
                  <a:srgbClr val="FFFFFF"/>
                </a:solidFill>
                <a:latin typeface="Canva Sans"/>
                <a:ea typeface="Canva Sans"/>
                <a:cs typeface="Canva Sans"/>
                <a:sym typeface="Canva Sans"/>
              </a:rPr>
              <a:t>The largest single-year growth surge occurred around the year 2000, reaching over 65%.</a:t>
            </a:r>
          </a:p>
          <a:p>
            <a:pPr algn="ctr">
              <a:lnSpc>
                <a:spcPts val="3240"/>
              </a:lnSpc>
            </a:pPr>
          </a:p>
          <a:p>
            <a:pPr algn="ctr" marL="499778" indent="-249889" lvl="1">
              <a:lnSpc>
                <a:spcPts val="3240"/>
              </a:lnSpc>
              <a:buFont typeface="Arial"/>
              <a:buChar char="•"/>
            </a:pPr>
            <a:r>
              <a:rPr lang="en-US" sz="2314" i="true">
                <a:solidFill>
                  <a:srgbClr val="FFFFFF"/>
                </a:solidFill>
                <a:latin typeface="Canva Sans Italics"/>
                <a:ea typeface="Canva Sans Italics"/>
                <a:cs typeface="Canva Sans Italics"/>
                <a:sym typeface="Canva Sans Italics"/>
              </a:rPr>
              <a:t>Steepest Decline (1981): </a:t>
            </a:r>
            <a:r>
              <a:rPr lang="en-US" sz="2314">
                <a:solidFill>
                  <a:srgbClr val="FFFFFF"/>
                </a:solidFill>
                <a:latin typeface="Canva Sans"/>
                <a:ea typeface="Canva Sans"/>
                <a:cs typeface="Canva Sans"/>
                <a:sym typeface="Canva Sans"/>
              </a:rPr>
              <a:t>The sharpest decline was around 1981, with popularity dropping by over 40%.</a:t>
            </a:r>
          </a:p>
          <a:p>
            <a:pPr algn="ctr">
              <a:lnSpc>
                <a:spcPts val="3240"/>
              </a:lnSpc>
            </a:pPr>
          </a:p>
          <a:p>
            <a:pPr algn="ctr" marL="499778" indent="-249889" lvl="1">
              <a:lnSpc>
                <a:spcPts val="3240"/>
              </a:lnSpc>
              <a:buFont typeface="Arial"/>
              <a:buChar char="•"/>
            </a:pPr>
            <a:r>
              <a:rPr lang="en-US" sz="2314" i="true">
                <a:solidFill>
                  <a:srgbClr val="FFFFFF"/>
                </a:solidFill>
                <a:latin typeface="Canva Sans Italics"/>
                <a:ea typeface="Canva Sans Italics"/>
                <a:cs typeface="Canva Sans Italics"/>
                <a:sym typeface="Canva Sans Italics"/>
              </a:rPr>
              <a:t>No Long-Term Stability:</a:t>
            </a:r>
            <a:r>
              <a:rPr lang="en-US" sz="2314">
                <a:solidFill>
                  <a:srgbClr val="FFFFFF"/>
                </a:solidFill>
                <a:latin typeface="Canva Sans"/>
                <a:ea typeface="Canva Sans"/>
                <a:cs typeface="Canva Sans"/>
                <a:sym typeface="Canva Sans"/>
              </a:rPr>
              <a:t> There is no sustained period of steady, moderate growth; the trend is characterized by constant, massive fluctuations.</a:t>
            </a:r>
          </a:p>
          <a:p>
            <a:pPr algn="ctr">
              <a:lnSpc>
                <a:spcPts val="32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03474" y="-1360622"/>
            <a:ext cx="20675789" cy="12183625"/>
            <a:chOff x="0" y="0"/>
            <a:chExt cx="5445475" cy="3208856"/>
          </a:xfrm>
        </p:grpSpPr>
        <p:sp>
          <p:nvSpPr>
            <p:cNvPr name="Freeform 4" id="4"/>
            <p:cNvSpPr/>
            <p:nvPr/>
          </p:nvSpPr>
          <p:spPr>
            <a:xfrm flipH="false" flipV="false" rot="0">
              <a:off x="0" y="0"/>
              <a:ext cx="5445475" cy="3208856"/>
            </a:xfrm>
            <a:custGeom>
              <a:avLst/>
              <a:gdLst/>
              <a:ahLst/>
              <a:cxnLst/>
              <a:rect r="r" b="b" t="t" l="l"/>
              <a:pathLst>
                <a:path h="3208856" w="5445475">
                  <a:moveTo>
                    <a:pt x="0" y="0"/>
                  </a:moveTo>
                  <a:lnTo>
                    <a:pt x="5445475" y="0"/>
                  </a:lnTo>
                  <a:lnTo>
                    <a:pt x="5445475" y="3208856"/>
                  </a:lnTo>
                  <a:lnTo>
                    <a:pt x="0" y="3208856"/>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445475" cy="324695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09232" y="2659734"/>
            <a:ext cx="7606078" cy="5297090"/>
          </a:xfrm>
          <a:custGeom>
            <a:avLst/>
            <a:gdLst/>
            <a:ahLst/>
            <a:cxnLst/>
            <a:rect r="r" b="b" t="t" l="l"/>
            <a:pathLst>
              <a:path h="5297090" w="7606078">
                <a:moveTo>
                  <a:pt x="0" y="0"/>
                </a:moveTo>
                <a:lnTo>
                  <a:pt x="7606079" y="0"/>
                </a:lnTo>
                <a:lnTo>
                  <a:pt x="7606079" y="5297090"/>
                </a:lnTo>
                <a:lnTo>
                  <a:pt x="0" y="5297090"/>
                </a:lnTo>
                <a:lnTo>
                  <a:pt x="0" y="0"/>
                </a:lnTo>
                <a:close/>
              </a:path>
            </a:pathLst>
          </a:custGeom>
          <a:blipFill>
            <a:blip r:embed="rId5"/>
            <a:stretch>
              <a:fillRect l="0" t="0" r="0" b="0"/>
            </a:stretch>
          </a:blipFill>
        </p:spPr>
      </p:sp>
      <p:sp>
        <p:nvSpPr>
          <p:cNvPr name="TextBox 12" id="12"/>
          <p:cNvSpPr txBox="true"/>
          <p:nvPr/>
        </p:nvSpPr>
        <p:spPr>
          <a:xfrm rot="0">
            <a:off x="-3475863" y="580079"/>
            <a:ext cx="25239727" cy="811517"/>
          </a:xfrm>
          <a:prstGeom prst="rect">
            <a:avLst/>
          </a:prstGeom>
        </p:spPr>
        <p:txBody>
          <a:bodyPr anchor="t" rtlCol="false" tIns="0" lIns="0" bIns="0" rIns="0">
            <a:spAutoFit/>
          </a:bodyPr>
          <a:lstStyle/>
          <a:p>
            <a:pPr algn="ctr">
              <a:lnSpc>
                <a:spcPts val="6720"/>
              </a:lnSpc>
            </a:pPr>
            <a:r>
              <a:rPr lang="en-US" sz="4800" b="true">
                <a:solidFill>
                  <a:srgbClr val="FFFFFF"/>
                </a:solidFill>
                <a:latin typeface="Canva Sans Bold"/>
                <a:ea typeface="Canva Sans Bold"/>
                <a:cs typeface="Canva Sans Bold"/>
                <a:sym typeface="Canva Sans Bold"/>
              </a:rPr>
              <a:t>🎶 Year-over-Year Growth of Audio Features</a:t>
            </a:r>
          </a:p>
        </p:txBody>
      </p:sp>
      <p:sp>
        <p:nvSpPr>
          <p:cNvPr name="TextBox 13" id="13"/>
          <p:cNvSpPr txBox="true"/>
          <p:nvPr/>
        </p:nvSpPr>
        <p:spPr>
          <a:xfrm rot="0">
            <a:off x="7913456" y="2445623"/>
            <a:ext cx="10374544" cy="5687212"/>
          </a:xfrm>
          <a:prstGeom prst="rect">
            <a:avLst/>
          </a:prstGeom>
        </p:spPr>
        <p:txBody>
          <a:bodyPr anchor="t" rtlCol="false" tIns="0" lIns="0" bIns="0" rIns="0">
            <a:spAutoFit/>
          </a:bodyPr>
          <a:lstStyle/>
          <a:p>
            <a:pPr algn="ctr" marL="468143" indent="-234072" lvl="1">
              <a:lnSpc>
                <a:spcPts val="3035"/>
              </a:lnSpc>
              <a:buFont typeface="Arial"/>
              <a:buChar char="•"/>
            </a:pPr>
            <a:r>
              <a:rPr lang="en-US" sz="2168" i="true">
                <a:solidFill>
                  <a:srgbClr val="FFFFFF"/>
                </a:solidFill>
                <a:latin typeface="Canva Sans Italics"/>
                <a:ea typeface="Canva Sans Italics"/>
                <a:cs typeface="Canva Sans Italics"/>
                <a:sym typeface="Canva Sans Italics"/>
              </a:rPr>
              <a:t>Acousticness is Extremely Volatile: </a:t>
            </a:r>
            <a:r>
              <a:rPr lang="en-US" sz="2168">
                <a:solidFill>
                  <a:srgbClr val="FFFFFF"/>
                </a:solidFill>
                <a:latin typeface="Canva Sans"/>
                <a:ea typeface="Canva Sans"/>
                <a:cs typeface="Canva Sans"/>
                <a:sym typeface="Canva Sans"/>
              </a:rPr>
              <a:t>The Acousticness feature (red line) shows massive, extreme fluctuations, peaking near $+175\%$ and dropping sharply during the mid-to-late 1970s.</a:t>
            </a:r>
          </a:p>
          <a:p>
            <a:pPr algn="ctr">
              <a:lnSpc>
                <a:spcPts val="3035"/>
              </a:lnSpc>
            </a:pPr>
          </a:p>
          <a:p>
            <a:pPr algn="ctr" marL="468143" indent="-234072" lvl="1">
              <a:lnSpc>
                <a:spcPts val="3035"/>
              </a:lnSpc>
              <a:buFont typeface="Arial"/>
              <a:buChar char="•"/>
            </a:pPr>
            <a:r>
              <a:rPr lang="en-US" sz="2168" i="true">
                <a:solidFill>
                  <a:srgbClr val="FFFFFF"/>
                </a:solidFill>
                <a:latin typeface="Canva Sans Italics"/>
                <a:ea typeface="Canva Sans Italics"/>
                <a:cs typeface="Canva Sans Italics"/>
                <a:sym typeface="Canva Sans Italics"/>
              </a:rPr>
              <a:t>Other Features are Stable</a:t>
            </a:r>
            <a:r>
              <a:rPr lang="en-US" sz="2168">
                <a:solidFill>
                  <a:srgbClr val="FFFFFF"/>
                </a:solidFill>
                <a:latin typeface="Canva Sans"/>
                <a:ea typeface="Canva Sans"/>
                <a:cs typeface="Canva Sans"/>
                <a:sym typeface="Canva Sans"/>
              </a:rPr>
              <a:t>: Danceability, Energy, Valence, and Tempo all show relatively low volatility, with growth rates mostly remaining within the $\pm 30\%$ range throughout the period.</a:t>
            </a:r>
          </a:p>
          <a:p>
            <a:pPr algn="ctr">
              <a:lnSpc>
                <a:spcPts val="3035"/>
              </a:lnSpc>
            </a:pPr>
          </a:p>
          <a:p>
            <a:pPr algn="ctr" marL="468143" indent="-234072" lvl="1">
              <a:lnSpc>
                <a:spcPts val="3035"/>
              </a:lnSpc>
              <a:buFont typeface="Arial"/>
              <a:buChar char="•"/>
            </a:pPr>
            <a:r>
              <a:rPr lang="en-US" sz="2168" i="true">
                <a:solidFill>
                  <a:srgbClr val="FFFFFF"/>
                </a:solidFill>
                <a:latin typeface="Canva Sans Italics"/>
                <a:ea typeface="Canva Sans Italics"/>
                <a:cs typeface="Canva Sans Italics"/>
                <a:sym typeface="Canva Sans Italics"/>
              </a:rPr>
              <a:t>Post-2005 Stability:</a:t>
            </a:r>
            <a:r>
              <a:rPr lang="en-US" sz="2168">
                <a:solidFill>
                  <a:srgbClr val="FFFFFF"/>
                </a:solidFill>
                <a:latin typeface="Canva Sans"/>
                <a:ea typeface="Canva Sans"/>
                <a:cs typeface="Canva Sans"/>
                <a:sym typeface="Canva Sans"/>
              </a:rPr>
              <a:t> After the mid-2000s, the growth rate for all five audio features became highly stable and consistent, generally clustering very close to the $0\%$ growth baseline.</a:t>
            </a:r>
          </a:p>
          <a:p>
            <a:pPr algn="ctr">
              <a:lnSpc>
                <a:spcPts val="3035"/>
              </a:lnSpc>
            </a:pPr>
          </a:p>
          <a:p>
            <a:pPr algn="ctr" marL="468143" indent="-234072" lvl="1">
              <a:lnSpc>
                <a:spcPts val="3035"/>
              </a:lnSpc>
              <a:buFont typeface="Arial"/>
              <a:buChar char="•"/>
            </a:pPr>
            <a:r>
              <a:rPr lang="en-US" sz="2168" i="true">
                <a:solidFill>
                  <a:srgbClr val="FFFFFF"/>
                </a:solidFill>
                <a:latin typeface="Canva Sans Italics"/>
                <a:ea typeface="Canva Sans Italics"/>
                <a:cs typeface="Canva Sans Italics"/>
                <a:sym typeface="Canva Sans Italics"/>
              </a:rPr>
              <a:t>Early Instability:</a:t>
            </a:r>
            <a:r>
              <a:rPr lang="en-US" sz="2168">
                <a:solidFill>
                  <a:srgbClr val="FFFFFF"/>
                </a:solidFill>
                <a:latin typeface="Canva Sans"/>
                <a:ea typeface="Canva Sans"/>
                <a:cs typeface="Canva Sans"/>
                <a:sym typeface="Canva Sans"/>
              </a:rPr>
              <a:t> The 1970s was the most unstable period, driven primarily by the dramatic swings in Acousticness.</a:t>
            </a:r>
          </a:p>
          <a:p>
            <a:pPr algn="ctr">
              <a:lnSpc>
                <a:spcPts val="303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65286" y="7200900"/>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782964" y="2838912"/>
            <a:ext cx="12271031" cy="5645193"/>
          </a:xfrm>
          <a:prstGeom prst="rect">
            <a:avLst/>
          </a:prstGeom>
        </p:spPr>
        <p:txBody>
          <a:bodyPr anchor="t" rtlCol="false" tIns="0" lIns="0" bIns="0" rIns="0">
            <a:spAutoFit/>
          </a:bodyPr>
          <a:lstStyle/>
          <a:p>
            <a:pPr algn="just">
              <a:lnSpc>
                <a:spcPts val="2797"/>
              </a:lnSpc>
            </a:pPr>
          </a:p>
          <a:p>
            <a:pPr algn="just" marL="431435" indent="-215717" lvl="1">
              <a:lnSpc>
                <a:spcPts val="2797"/>
              </a:lnSpc>
              <a:buFont typeface="Arial"/>
              <a:buChar char="•"/>
            </a:pPr>
            <a:r>
              <a:rPr lang="en-US" sz="1998" i="true">
                <a:solidFill>
                  <a:srgbClr val="FFFFFF"/>
                </a:solidFill>
                <a:latin typeface="Poppins Italics"/>
                <a:ea typeface="Poppins Italics"/>
                <a:cs typeface="Poppins Italics"/>
                <a:sym typeface="Poppins Italics"/>
              </a:rPr>
              <a:t>Recency Bias: </a:t>
            </a:r>
            <a:r>
              <a:rPr lang="en-US" sz="1998">
                <a:solidFill>
                  <a:srgbClr val="FFFFFF"/>
                </a:solidFill>
                <a:latin typeface="Poppins"/>
                <a:ea typeface="Poppins"/>
                <a:cs typeface="Poppins"/>
                <a:sym typeface="Poppins"/>
              </a:rPr>
              <a:t>The dataset is heavily dominated by music released around 2020 and later.</a:t>
            </a:r>
          </a:p>
          <a:p>
            <a:pPr algn="just">
              <a:lnSpc>
                <a:spcPts val="2797"/>
              </a:lnSpc>
            </a:pPr>
          </a:p>
          <a:p>
            <a:pPr algn="just" marL="431435" indent="-215717" lvl="1">
              <a:lnSpc>
                <a:spcPts val="2797"/>
              </a:lnSpc>
              <a:buFont typeface="Arial"/>
              <a:buChar char="•"/>
            </a:pPr>
            <a:r>
              <a:rPr lang="en-US" sz="1998" i="true">
                <a:solidFill>
                  <a:srgbClr val="FFFFFF"/>
                </a:solidFill>
                <a:latin typeface="Poppins Italics"/>
                <a:ea typeface="Poppins Italics"/>
                <a:cs typeface="Poppins Italics"/>
                <a:sym typeface="Poppins Italics"/>
              </a:rPr>
              <a:t>Upbeat Majority</a:t>
            </a:r>
            <a:r>
              <a:rPr lang="en-US" sz="1998">
                <a:solidFill>
                  <a:srgbClr val="FFFFFF"/>
                </a:solidFill>
                <a:latin typeface="Poppins"/>
                <a:ea typeface="Poppins"/>
                <a:cs typeface="Poppins"/>
                <a:sym typeface="Poppins"/>
              </a:rPr>
              <a:t>: Most tracks are high in Energy and Danceability (clustered near 0.8 and 0.7, respectively).</a:t>
            </a:r>
          </a:p>
          <a:p>
            <a:pPr algn="just">
              <a:lnSpc>
                <a:spcPts val="2797"/>
              </a:lnSpc>
            </a:pPr>
          </a:p>
          <a:p>
            <a:pPr algn="just" marL="431435" indent="-215717" lvl="1">
              <a:lnSpc>
                <a:spcPts val="2797"/>
              </a:lnSpc>
              <a:buFont typeface="Arial"/>
              <a:buChar char="•"/>
            </a:pPr>
            <a:r>
              <a:rPr lang="en-US" sz="1998" i="true">
                <a:solidFill>
                  <a:srgbClr val="FFFFFF"/>
                </a:solidFill>
                <a:latin typeface="Poppins Italics"/>
                <a:ea typeface="Poppins Italics"/>
                <a:cs typeface="Poppins Italics"/>
                <a:sym typeface="Poppins Italics"/>
              </a:rPr>
              <a:t>Vocal and Studio-Centric:</a:t>
            </a:r>
            <a:r>
              <a:rPr lang="en-US" sz="1998">
                <a:solidFill>
                  <a:srgbClr val="FFFFFF"/>
                </a:solidFill>
                <a:latin typeface="Poppins"/>
                <a:ea typeface="Poppins"/>
                <a:cs typeface="Poppins"/>
                <a:sym typeface="Poppins"/>
              </a:rPr>
              <a:t> The vast majority of songs are not instrumental, not live, and not speech-heavy (peaks at 0.0 for Instrumentalness, Liveness, and Speechiness).</a:t>
            </a:r>
          </a:p>
          <a:p>
            <a:pPr algn="just">
              <a:lnSpc>
                <a:spcPts val="2797"/>
              </a:lnSpc>
            </a:pPr>
          </a:p>
          <a:p>
            <a:pPr algn="just" marL="431435" indent="-215717" lvl="1">
              <a:lnSpc>
                <a:spcPts val="2797"/>
              </a:lnSpc>
              <a:buFont typeface="Arial"/>
              <a:buChar char="•"/>
            </a:pPr>
            <a:r>
              <a:rPr lang="en-US" sz="1998" i="true">
                <a:solidFill>
                  <a:srgbClr val="FFFFFF"/>
                </a:solidFill>
                <a:latin typeface="Poppins Italics"/>
                <a:ea typeface="Poppins Italics"/>
                <a:cs typeface="Poppins Italics"/>
                <a:sym typeface="Poppins Italics"/>
              </a:rPr>
              <a:t>Standard Traits: </a:t>
            </a:r>
            <a:r>
              <a:rPr lang="en-US" sz="1998">
                <a:solidFill>
                  <a:srgbClr val="FFFFFF"/>
                </a:solidFill>
                <a:latin typeface="Poppins"/>
                <a:ea typeface="Poppins"/>
                <a:cs typeface="Poppins"/>
                <a:sym typeface="Poppins"/>
              </a:rPr>
              <a:t>Tracks primarily use the 4/4 Time Signature and show a strong preference for the Major Mode (1.0).</a:t>
            </a:r>
          </a:p>
          <a:p>
            <a:pPr algn="just">
              <a:lnSpc>
                <a:spcPts val="2797"/>
              </a:lnSpc>
            </a:pPr>
          </a:p>
          <a:p>
            <a:pPr algn="just" marL="431435" indent="-215717" lvl="1">
              <a:lnSpc>
                <a:spcPts val="2797"/>
              </a:lnSpc>
              <a:buFont typeface="Arial"/>
              <a:buChar char="•"/>
            </a:pPr>
            <a:r>
              <a:rPr lang="en-US" sz="1998" i="true">
                <a:solidFill>
                  <a:srgbClr val="FFFFFF"/>
                </a:solidFill>
                <a:latin typeface="Poppins Italics"/>
                <a:ea typeface="Poppins Italics"/>
                <a:cs typeface="Poppins Italics"/>
                <a:sym typeface="Poppins Italics"/>
              </a:rPr>
              <a:t>Low Median Popularity</a:t>
            </a:r>
            <a:r>
              <a:rPr lang="en-US" sz="1998">
                <a:solidFill>
                  <a:srgbClr val="FFFFFF"/>
                </a:solidFill>
                <a:latin typeface="Poppins"/>
                <a:ea typeface="Poppins"/>
                <a:cs typeface="Poppins"/>
                <a:sym typeface="Poppins"/>
              </a:rPr>
              <a:t>: Popularity is highly skewed, meaning most tracks have very low scores.</a:t>
            </a:r>
          </a:p>
          <a:p>
            <a:pPr algn="just">
              <a:lnSpc>
                <a:spcPts val="2797"/>
              </a:lnSpc>
            </a:pPr>
          </a:p>
          <a:p>
            <a:pPr algn="just">
              <a:lnSpc>
                <a:spcPts val="2797"/>
              </a:lnSpc>
              <a:spcBef>
                <a:spcPct val="0"/>
              </a:spcBef>
            </a:pPr>
          </a:p>
        </p:txBody>
      </p:sp>
      <p:sp>
        <p:nvSpPr>
          <p:cNvPr name="Freeform 9" id="9"/>
          <p:cNvSpPr/>
          <p:nvPr/>
        </p:nvSpPr>
        <p:spPr>
          <a:xfrm flipH="false" flipV="false" rot="0">
            <a:off x="170608" y="2896062"/>
            <a:ext cx="5409804" cy="6140253"/>
          </a:xfrm>
          <a:custGeom>
            <a:avLst/>
            <a:gdLst/>
            <a:ahLst/>
            <a:cxnLst/>
            <a:rect r="r" b="b" t="t" l="l"/>
            <a:pathLst>
              <a:path h="6140253" w="5409804">
                <a:moveTo>
                  <a:pt x="0" y="0"/>
                </a:moveTo>
                <a:lnTo>
                  <a:pt x="5409804" y="0"/>
                </a:lnTo>
                <a:lnTo>
                  <a:pt x="5409804" y="6140252"/>
                </a:lnTo>
                <a:lnTo>
                  <a:pt x="0" y="6140252"/>
                </a:lnTo>
                <a:lnTo>
                  <a:pt x="0" y="0"/>
                </a:lnTo>
                <a:close/>
              </a:path>
            </a:pathLst>
          </a:custGeom>
          <a:blipFill>
            <a:blip r:embed="rId7"/>
            <a:stretch>
              <a:fillRect l="-1883" t="-17" r="-109" b="0"/>
            </a:stretch>
          </a:blipFill>
        </p:spPr>
      </p:sp>
      <p:sp>
        <p:nvSpPr>
          <p:cNvPr name="TextBox 10" id="10"/>
          <p:cNvSpPr txBox="true"/>
          <p:nvPr/>
        </p:nvSpPr>
        <p:spPr>
          <a:xfrm rot="0">
            <a:off x="2042555" y="1047750"/>
            <a:ext cx="20322409" cy="751717"/>
          </a:xfrm>
          <a:prstGeom prst="rect">
            <a:avLst/>
          </a:prstGeom>
        </p:spPr>
        <p:txBody>
          <a:bodyPr anchor="t" rtlCol="false" tIns="0" lIns="0" bIns="0" rIns="0">
            <a:spAutoFit/>
          </a:bodyPr>
          <a:lstStyle/>
          <a:p>
            <a:pPr algn="just">
              <a:lnSpc>
                <a:spcPts val="5323"/>
              </a:lnSpc>
            </a:pPr>
            <a:r>
              <a:rPr lang="en-US" sz="5118" b="true">
                <a:solidFill>
                  <a:srgbClr val="FFFFFF"/>
                </a:solidFill>
                <a:latin typeface="Poppins Bold"/>
                <a:ea typeface="Poppins Bold"/>
                <a:cs typeface="Poppins Bold"/>
                <a:sym typeface="Poppins Bold"/>
              </a:rPr>
              <a:t>Technical / Musical  Feature  Observations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98695" y="-428186"/>
            <a:ext cx="19133524" cy="11400236"/>
            <a:chOff x="0" y="0"/>
            <a:chExt cx="5039282" cy="3002531"/>
          </a:xfrm>
        </p:grpSpPr>
        <p:sp>
          <p:nvSpPr>
            <p:cNvPr name="Freeform 4" id="4"/>
            <p:cNvSpPr/>
            <p:nvPr/>
          </p:nvSpPr>
          <p:spPr>
            <a:xfrm flipH="false" flipV="false" rot="0">
              <a:off x="0" y="0"/>
              <a:ext cx="5039282" cy="3002531"/>
            </a:xfrm>
            <a:custGeom>
              <a:avLst/>
              <a:gdLst/>
              <a:ahLst/>
              <a:cxnLst/>
              <a:rect r="r" b="b" t="t" l="l"/>
              <a:pathLst>
                <a:path h="3002531" w="5039282">
                  <a:moveTo>
                    <a:pt x="0" y="0"/>
                  </a:moveTo>
                  <a:lnTo>
                    <a:pt x="5039282" y="0"/>
                  </a:lnTo>
                  <a:lnTo>
                    <a:pt x="5039282" y="3002531"/>
                  </a:lnTo>
                  <a:lnTo>
                    <a:pt x="0" y="3002531"/>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039282" cy="304063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819510"/>
            <a:ext cx="8999238" cy="5095842"/>
          </a:xfrm>
          <a:custGeom>
            <a:avLst/>
            <a:gdLst/>
            <a:ahLst/>
            <a:cxnLst/>
            <a:rect r="r" b="b" t="t" l="l"/>
            <a:pathLst>
              <a:path h="5095842" w="8999238">
                <a:moveTo>
                  <a:pt x="0" y="0"/>
                </a:moveTo>
                <a:lnTo>
                  <a:pt x="8999238" y="0"/>
                </a:lnTo>
                <a:lnTo>
                  <a:pt x="8999238" y="5095841"/>
                </a:lnTo>
                <a:lnTo>
                  <a:pt x="0" y="5095841"/>
                </a:lnTo>
                <a:lnTo>
                  <a:pt x="0" y="0"/>
                </a:lnTo>
                <a:close/>
              </a:path>
            </a:pathLst>
          </a:custGeom>
          <a:blipFill>
            <a:blip r:embed="rId5"/>
            <a:stretch>
              <a:fillRect l="0" t="0" r="0" b="0"/>
            </a:stretch>
          </a:blipFill>
        </p:spPr>
      </p:sp>
      <p:sp>
        <p:nvSpPr>
          <p:cNvPr name="TextBox 12" id="12"/>
          <p:cNvSpPr txBox="true"/>
          <p:nvPr/>
        </p:nvSpPr>
        <p:spPr>
          <a:xfrm rot="0">
            <a:off x="8999238" y="2850416"/>
            <a:ext cx="9144000" cy="5067951"/>
          </a:xfrm>
          <a:prstGeom prst="rect">
            <a:avLst/>
          </a:prstGeom>
        </p:spPr>
        <p:txBody>
          <a:bodyPr anchor="t" rtlCol="false" tIns="0" lIns="0" bIns="0" rIns="0">
            <a:spAutoFit/>
          </a:bodyPr>
          <a:lstStyle/>
          <a:p>
            <a:pPr algn="ctr" marL="480245" indent="-240123" lvl="1">
              <a:lnSpc>
                <a:spcPts val="3114"/>
              </a:lnSpc>
              <a:buFont typeface="Arial"/>
              <a:buChar char="•"/>
            </a:pPr>
            <a:r>
              <a:rPr lang="en-US" sz="2224" i="true">
                <a:solidFill>
                  <a:srgbClr val="FFFFFF"/>
                </a:solidFill>
                <a:latin typeface="Canva Sans Italics"/>
                <a:ea typeface="Canva Sans Italics"/>
                <a:cs typeface="Canva Sans Italics"/>
                <a:sym typeface="Canva Sans Italics"/>
              </a:rPr>
              <a:t>Shankar Mahadevan Dominates:</a:t>
            </a:r>
            <a:r>
              <a:rPr lang="en-US" sz="2224">
                <a:solidFill>
                  <a:srgbClr val="FFFFFF"/>
                </a:solidFill>
                <a:latin typeface="Canva Sans"/>
                <a:ea typeface="Canva Sans"/>
                <a:cs typeface="Canva Sans"/>
                <a:sym typeface="Canva Sans"/>
              </a:rPr>
              <a:t> Shankar Mahadevan is the most prolific artist, with a track count significantly higher than any other artist (nearly 1,400 tracks).</a:t>
            </a:r>
          </a:p>
          <a:p>
            <a:pPr algn="ctr">
              <a:lnSpc>
                <a:spcPts val="3114"/>
              </a:lnSpc>
            </a:pPr>
          </a:p>
          <a:p>
            <a:pPr algn="ctr" marL="480245" indent="-240123" lvl="1">
              <a:lnSpc>
                <a:spcPts val="3114"/>
              </a:lnSpc>
              <a:buFont typeface="Arial"/>
              <a:buChar char="•"/>
            </a:pPr>
            <a:r>
              <a:rPr lang="en-US" sz="2224" i="true">
                <a:solidFill>
                  <a:srgbClr val="FFFFFF"/>
                </a:solidFill>
                <a:latin typeface="Canva Sans Italics"/>
                <a:ea typeface="Canva Sans Italics"/>
                <a:cs typeface="Canva Sans Italics"/>
                <a:sym typeface="Canva Sans Italics"/>
              </a:rPr>
              <a:t>Clear Top Tier:</a:t>
            </a:r>
            <a:r>
              <a:rPr lang="en-US" sz="2224">
                <a:solidFill>
                  <a:srgbClr val="FFFFFF"/>
                </a:solidFill>
                <a:latin typeface="Canva Sans"/>
                <a:ea typeface="Canva Sans"/>
                <a:cs typeface="Canva Sans"/>
                <a:sym typeface="Canva Sans"/>
              </a:rPr>
              <a:t> The top four artists (Shankar Mahadevan, Alan Silvestri, Daniel Pemberton, and Ramin Djawadi) form a dominant group, all having over 1,150 tracks.</a:t>
            </a:r>
          </a:p>
          <a:p>
            <a:pPr algn="ctr">
              <a:lnSpc>
                <a:spcPts val="3114"/>
              </a:lnSpc>
            </a:pPr>
          </a:p>
          <a:p>
            <a:pPr algn="ctr" marL="480245" indent="-240123" lvl="1">
              <a:lnSpc>
                <a:spcPts val="3114"/>
              </a:lnSpc>
              <a:buFont typeface="Arial"/>
              <a:buChar char="•"/>
            </a:pPr>
            <a:r>
              <a:rPr lang="en-US" sz="2224" i="true">
                <a:solidFill>
                  <a:srgbClr val="FFFFFF"/>
                </a:solidFill>
                <a:latin typeface="Canva Sans Italics"/>
                <a:ea typeface="Canva Sans Italics"/>
                <a:cs typeface="Canva Sans Italics"/>
                <a:sym typeface="Canva Sans Italics"/>
              </a:rPr>
              <a:t>Dataset Skew: </a:t>
            </a:r>
            <a:r>
              <a:rPr lang="en-US" sz="2224">
                <a:solidFill>
                  <a:srgbClr val="FFFFFF"/>
                </a:solidFill>
                <a:latin typeface="Canva Sans"/>
                <a:ea typeface="Canva Sans"/>
                <a:cs typeface="Canva Sans"/>
                <a:sym typeface="Canva Sans"/>
              </a:rPr>
              <a:t>The high concentration of tracks among a few artists suggests the dataset is heavily skewed towards the work of these individuals, indicating a lack of even distribution across artists.</a:t>
            </a:r>
          </a:p>
          <a:p>
            <a:pPr algn="ctr">
              <a:lnSpc>
                <a:spcPts val="3114"/>
              </a:lnSpc>
              <a:spcBef>
                <a:spcPct val="0"/>
              </a:spcBef>
            </a:pPr>
          </a:p>
        </p:txBody>
      </p:sp>
      <p:sp>
        <p:nvSpPr>
          <p:cNvPr name="TextBox 13" id="13"/>
          <p:cNvSpPr txBox="true"/>
          <p:nvPr/>
        </p:nvSpPr>
        <p:spPr>
          <a:xfrm rot="0">
            <a:off x="0" y="706680"/>
            <a:ext cx="18637062" cy="803219"/>
          </a:xfrm>
          <a:prstGeom prst="rect">
            <a:avLst/>
          </a:prstGeom>
        </p:spPr>
        <p:txBody>
          <a:bodyPr anchor="t" rtlCol="false" tIns="0" lIns="0" bIns="0" rIns="0">
            <a:spAutoFit/>
          </a:bodyPr>
          <a:lstStyle/>
          <a:p>
            <a:pPr algn="ctr">
              <a:lnSpc>
                <a:spcPts val="6536"/>
              </a:lnSpc>
              <a:spcBef>
                <a:spcPct val="0"/>
              </a:spcBef>
            </a:pPr>
            <a:r>
              <a:rPr lang="en-US" b="true" sz="4668">
                <a:solidFill>
                  <a:srgbClr val="FFFFFF"/>
                </a:solidFill>
                <a:latin typeface="Canva Sans Bold"/>
                <a:ea typeface="Canva Sans Bold"/>
                <a:cs typeface="Canva Sans Bold"/>
                <a:sym typeface="Canva Sans Bold"/>
              </a:rPr>
              <a:t>🎤 Shankar Mahadevan Leads Top 10 Most Prolific Artists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1104" y="2816675"/>
            <a:ext cx="7966283" cy="5296588"/>
          </a:xfrm>
          <a:custGeom>
            <a:avLst/>
            <a:gdLst/>
            <a:ahLst/>
            <a:cxnLst/>
            <a:rect r="r" b="b" t="t" l="l"/>
            <a:pathLst>
              <a:path h="5296588" w="7966283">
                <a:moveTo>
                  <a:pt x="0" y="0"/>
                </a:moveTo>
                <a:lnTo>
                  <a:pt x="7966283" y="0"/>
                </a:lnTo>
                <a:lnTo>
                  <a:pt x="7966283" y="5296589"/>
                </a:lnTo>
                <a:lnTo>
                  <a:pt x="0" y="5296589"/>
                </a:lnTo>
                <a:lnTo>
                  <a:pt x="0" y="0"/>
                </a:lnTo>
                <a:close/>
              </a:path>
            </a:pathLst>
          </a:custGeom>
          <a:blipFill>
            <a:blip r:embed="rId5"/>
            <a:stretch>
              <a:fillRect l="0" t="0" r="0" b="0"/>
            </a:stretch>
          </a:blipFill>
        </p:spPr>
      </p:sp>
      <p:sp>
        <p:nvSpPr>
          <p:cNvPr name="TextBox 12" id="12"/>
          <p:cNvSpPr txBox="true"/>
          <p:nvPr/>
        </p:nvSpPr>
        <p:spPr>
          <a:xfrm rot="0">
            <a:off x="261104" y="952500"/>
            <a:ext cx="17765792" cy="752477"/>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Canva Sans Bold"/>
                <a:ea typeface="Canva Sans Bold"/>
                <a:cs typeface="Canva Sans Bold"/>
                <a:sym typeface="Canva Sans Bold"/>
              </a:rPr>
              <a:t>📉 Linear Relationships Between Popularity and Audio Features</a:t>
            </a:r>
          </a:p>
        </p:txBody>
      </p:sp>
      <p:sp>
        <p:nvSpPr>
          <p:cNvPr name="TextBox 13" id="13"/>
          <p:cNvSpPr txBox="true"/>
          <p:nvPr/>
        </p:nvSpPr>
        <p:spPr>
          <a:xfrm rot="0">
            <a:off x="8383269" y="2778575"/>
            <a:ext cx="9643628" cy="5817144"/>
          </a:xfrm>
          <a:prstGeom prst="rect">
            <a:avLst/>
          </a:prstGeom>
        </p:spPr>
        <p:txBody>
          <a:bodyPr anchor="t" rtlCol="false" tIns="0" lIns="0" bIns="0" rIns="0">
            <a:spAutoFit/>
          </a:bodyPr>
          <a:lstStyle/>
          <a:p>
            <a:pPr algn="ctr" marL="427173" indent="-213586" lvl="1">
              <a:lnSpc>
                <a:spcPts val="2769"/>
              </a:lnSpc>
              <a:buFont typeface="Arial"/>
              <a:buChar char="•"/>
            </a:pPr>
            <a:r>
              <a:rPr lang="en-US" sz="1978" i="true">
                <a:solidFill>
                  <a:srgbClr val="FFFFFF"/>
                </a:solidFill>
                <a:latin typeface="Canva Sans Italics"/>
                <a:ea typeface="Canva Sans Italics"/>
                <a:cs typeface="Canva Sans Italics"/>
                <a:sym typeface="Canva Sans Italics"/>
              </a:rPr>
              <a:t>No Strong Linear Correlation:</a:t>
            </a:r>
            <a:r>
              <a:rPr lang="en-US" sz="1978">
                <a:solidFill>
                  <a:srgbClr val="FFFFFF"/>
                </a:solidFill>
                <a:latin typeface="Canva Sans"/>
                <a:ea typeface="Canva Sans"/>
                <a:cs typeface="Canva Sans"/>
                <a:sym typeface="Canva Sans"/>
              </a:rPr>
              <a:t> The linear regression lines are all nearly flat, confirming that there is no strong linear relationship between a track's Popularity and any of the individual audio features (Danceability, Energy, Valence, Acousticness).</a:t>
            </a:r>
          </a:p>
          <a:p>
            <a:pPr algn="ctr">
              <a:lnSpc>
                <a:spcPts val="2769"/>
              </a:lnSpc>
            </a:pPr>
          </a:p>
          <a:p>
            <a:pPr algn="ctr" marL="427173" indent="-213586" lvl="1">
              <a:lnSpc>
                <a:spcPts val="2769"/>
              </a:lnSpc>
              <a:buFont typeface="Arial"/>
              <a:buChar char="•"/>
            </a:pPr>
            <a:r>
              <a:rPr lang="en-US" sz="1978" i="true">
                <a:solidFill>
                  <a:srgbClr val="FFFFFF"/>
                </a:solidFill>
                <a:latin typeface="Canva Sans Italics"/>
                <a:ea typeface="Canva Sans Italics"/>
                <a:cs typeface="Canva Sans Italics"/>
                <a:sym typeface="Canva Sans Italics"/>
              </a:rPr>
              <a:t>Acousticness Shows Weakest Negative Trend: </a:t>
            </a:r>
            <a:r>
              <a:rPr lang="en-US" sz="1978">
                <a:solidFill>
                  <a:srgbClr val="FFFFFF"/>
                </a:solidFill>
                <a:latin typeface="Canva Sans"/>
                <a:ea typeface="Canva Sans"/>
                <a:cs typeface="Canva Sans"/>
                <a:sym typeface="Canva Sans"/>
              </a:rPr>
              <a:t>Only Acousticness shows a slightly negative slope, suggesting a negligible trend where higher acoustic tracks are marginally less popular.</a:t>
            </a:r>
          </a:p>
          <a:p>
            <a:pPr algn="ctr">
              <a:lnSpc>
                <a:spcPts val="2769"/>
              </a:lnSpc>
            </a:pPr>
          </a:p>
          <a:p>
            <a:pPr algn="ctr" marL="427173" indent="-213586" lvl="1">
              <a:lnSpc>
                <a:spcPts val="2769"/>
              </a:lnSpc>
              <a:buFont typeface="Arial"/>
              <a:buChar char="•"/>
            </a:pPr>
            <a:r>
              <a:rPr lang="en-US" sz="1978" i="true">
                <a:solidFill>
                  <a:srgbClr val="FFFFFF"/>
                </a:solidFill>
                <a:latin typeface="Canva Sans Italics"/>
                <a:ea typeface="Canva Sans Italics"/>
                <a:cs typeface="Canva Sans Italics"/>
                <a:sym typeface="Canva Sans Italics"/>
              </a:rPr>
              <a:t>Popularity Skew:</a:t>
            </a:r>
            <a:r>
              <a:rPr lang="en-US" sz="1978">
                <a:solidFill>
                  <a:srgbClr val="FFFFFF"/>
                </a:solidFill>
                <a:latin typeface="Canva Sans"/>
                <a:ea typeface="Canva Sans"/>
                <a:cs typeface="Canva Sans"/>
                <a:sym typeface="Canva Sans"/>
              </a:rPr>
              <a:t> The data is heavily concentrated at the low end of the Popularity axis (0-20) across all feature ranges, meaning most tracks are unpopular regardless of their specific sound characteristics.</a:t>
            </a:r>
          </a:p>
          <a:p>
            <a:pPr algn="ctr">
              <a:lnSpc>
                <a:spcPts val="2769"/>
              </a:lnSpc>
            </a:pPr>
          </a:p>
          <a:p>
            <a:pPr algn="ctr" marL="427173" indent="-213586" lvl="1">
              <a:lnSpc>
                <a:spcPts val="2769"/>
              </a:lnSpc>
              <a:buFont typeface="Arial"/>
              <a:buChar char="•"/>
            </a:pPr>
            <a:r>
              <a:rPr lang="en-US" sz="1978" i="true">
                <a:solidFill>
                  <a:srgbClr val="FFFFFF"/>
                </a:solidFill>
                <a:latin typeface="Canva Sans Italics"/>
                <a:ea typeface="Canva Sans Italics"/>
                <a:cs typeface="Canva Sans Italics"/>
                <a:sym typeface="Canva Sans Italics"/>
              </a:rPr>
              <a:t>Features Don't Predict High Popularity:</a:t>
            </a:r>
            <a:r>
              <a:rPr lang="en-US" sz="1978">
                <a:solidFill>
                  <a:srgbClr val="FFFFFF"/>
                </a:solidFill>
                <a:latin typeface="Canva Sans"/>
                <a:ea typeface="Canva Sans"/>
                <a:cs typeface="Canva Sans"/>
                <a:sym typeface="Canva Sans"/>
              </a:rPr>
              <a:t> High values for features like Energy and Danceability are overwhelmingly associated with low popularity tracks, proving that high feature scores do not guarantee a popular song.</a:t>
            </a:r>
          </a:p>
          <a:p>
            <a:pPr algn="ctr">
              <a:lnSpc>
                <a:spcPts val="276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3725" y="0"/>
            <a:ext cx="20803090" cy="10287000"/>
            <a:chOff x="0" y="0"/>
            <a:chExt cx="5479003" cy="2709333"/>
          </a:xfrm>
        </p:grpSpPr>
        <p:sp>
          <p:nvSpPr>
            <p:cNvPr name="Freeform 4" id="4"/>
            <p:cNvSpPr/>
            <p:nvPr/>
          </p:nvSpPr>
          <p:spPr>
            <a:xfrm flipH="false" flipV="false" rot="0">
              <a:off x="0" y="0"/>
              <a:ext cx="5479003" cy="2709333"/>
            </a:xfrm>
            <a:custGeom>
              <a:avLst/>
              <a:gdLst/>
              <a:ahLst/>
              <a:cxnLst/>
              <a:rect r="r" b="b" t="t" l="l"/>
              <a:pathLst>
                <a:path h="2709333" w="5479003">
                  <a:moveTo>
                    <a:pt x="0" y="0"/>
                  </a:moveTo>
                  <a:lnTo>
                    <a:pt x="5479003" y="0"/>
                  </a:lnTo>
                  <a:lnTo>
                    <a:pt x="5479003"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547900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3218927"/>
            <a:ext cx="8379736" cy="4679377"/>
          </a:xfrm>
          <a:custGeom>
            <a:avLst/>
            <a:gdLst/>
            <a:ahLst/>
            <a:cxnLst/>
            <a:rect r="r" b="b" t="t" l="l"/>
            <a:pathLst>
              <a:path h="4679377" w="8379736">
                <a:moveTo>
                  <a:pt x="0" y="0"/>
                </a:moveTo>
                <a:lnTo>
                  <a:pt x="8379736" y="0"/>
                </a:lnTo>
                <a:lnTo>
                  <a:pt x="8379736" y="4679377"/>
                </a:lnTo>
                <a:lnTo>
                  <a:pt x="0" y="4679377"/>
                </a:lnTo>
                <a:lnTo>
                  <a:pt x="0" y="0"/>
                </a:lnTo>
                <a:close/>
              </a:path>
            </a:pathLst>
          </a:custGeom>
          <a:blipFill>
            <a:blip r:embed="rId5"/>
            <a:stretch>
              <a:fillRect l="0" t="0" r="0" b="0"/>
            </a:stretch>
          </a:blipFill>
        </p:spPr>
      </p:sp>
      <p:sp>
        <p:nvSpPr>
          <p:cNvPr name="TextBox 12" id="12"/>
          <p:cNvSpPr txBox="true"/>
          <p:nvPr/>
        </p:nvSpPr>
        <p:spPr>
          <a:xfrm rot="0">
            <a:off x="356615" y="1080737"/>
            <a:ext cx="17574770" cy="811532"/>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Canva Sans Bold"/>
                <a:ea typeface="Canva Sans Bold"/>
                <a:cs typeface="Canva Sans Bold"/>
                <a:sym typeface="Canva Sans Bold"/>
              </a:rPr>
              <a:t>📊 Average Popularity Across Keys and Modes</a:t>
            </a:r>
          </a:p>
        </p:txBody>
      </p:sp>
      <p:sp>
        <p:nvSpPr>
          <p:cNvPr name="TextBox 13" id="13"/>
          <p:cNvSpPr txBox="true"/>
          <p:nvPr/>
        </p:nvSpPr>
        <p:spPr>
          <a:xfrm rot="0">
            <a:off x="8441891" y="3213085"/>
            <a:ext cx="9489494" cy="4701222"/>
          </a:xfrm>
          <a:prstGeom prst="rect">
            <a:avLst/>
          </a:prstGeom>
        </p:spPr>
        <p:txBody>
          <a:bodyPr anchor="t" rtlCol="false" tIns="0" lIns="0" bIns="0" rIns="0">
            <a:spAutoFit/>
          </a:bodyPr>
          <a:lstStyle/>
          <a:p>
            <a:pPr algn="ctr" marL="439900" indent="-219950" lvl="1">
              <a:lnSpc>
                <a:spcPts val="2852"/>
              </a:lnSpc>
              <a:buFont typeface="Arial"/>
              <a:buChar char="•"/>
            </a:pPr>
            <a:r>
              <a:rPr lang="en-US" sz="2037" i="true">
                <a:solidFill>
                  <a:srgbClr val="FFFFFF"/>
                </a:solidFill>
                <a:latin typeface="Canva Sans Italics"/>
                <a:ea typeface="Canva Sans Italics"/>
                <a:cs typeface="Canva Sans Italics"/>
                <a:sym typeface="Canva Sans Italics"/>
              </a:rPr>
              <a:t>Key -1.0 is Least Popular:</a:t>
            </a:r>
            <a:r>
              <a:rPr lang="en-US" sz="2037">
                <a:solidFill>
                  <a:srgbClr val="FFFFFF"/>
                </a:solidFill>
                <a:latin typeface="Canva Sans"/>
                <a:ea typeface="Canva Sans"/>
                <a:cs typeface="Canva Sans"/>
                <a:sym typeface="Canva Sans"/>
              </a:rPr>
              <a:t> Tracks with an undefined or missing key (Key -1.0) have a significantly lower average popularity (around 5.0) than all other keys.</a:t>
            </a:r>
          </a:p>
          <a:p>
            <a:pPr algn="ctr">
              <a:lnSpc>
                <a:spcPts val="2852"/>
              </a:lnSpc>
            </a:pPr>
          </a:p>
          <a:p>
            <a:pPr algn="ctr" marL="439900" indent="-219950" lvl="1">
              <a:lnSpc>
                <a:spcPts val="2852"/>
              </a:lnSpc>
              <a:buFont typeface="Arial"/>
              <a:buChar char="•"/>
            </a:pPr>
            <a:r>
              <a:rPr lang="en-US" sz="2037" i="true">
                <a:solidFill>
                  <a:srgbClr val="FFFFFF"/>
                </a:solidFill>
                <a:latin typeface="Canva Sans Italics"/>
                <a:ea typeface="Canva Sans Italics"/>
                <a:cs typeface="Canva Sans Italics"/>
                <a:sym typeface="Canva Sans Italics"/>
              </a:rPr>
              <a:t>Key is Not a Major Factor: </a:t>
            </a:r>
            <a:r>
              <a:rPr lang="en-US" sz="2037">
                <a:solidFill>
                  <a:srgbClr val="FFFFFF"/>
                </a:solidFill>
                <a:latin typeface="Canva Sans"/>
                <a:ea typeface="Canva Sans"/>
                <a:cs typeface="Canva Sans"/>
                <a:sym typeface="Canva Sans"/>
              </a:rPr>
              <a:t>For all defined keys (0.0 to 11.0), the average popularity is highly consistent (between 14.0 and 18.0), indicating that the specific musical key has only a minor influence on average popularity.</a:t>
            </a:r>
          </a:p>
          <a:p>
            <a:pPr algn="ctr">
              <a:lnSpc>
                <a:spcPts val="2852"/>
              </a:lnSpc>
            </a:pPr>
          </a:p>
          <a:p>
            <a:pPr algn="ctr" marL="439900" indent="-219950" lvl="1">
              <a:lnSpc>
                <a:spcPts val="2852"/>
              </a:lnSpc>
              <a:buFont typeface="Arial"/>
              <a:buChar char="•"/>
            </a:pPr>
            <a:r>
              <a:rPr lang="en-US" sz="2037" i="true">
                <a:solidFill>
                  <a:srgbClr val="FFFFFF"/>
                </a:solidFill>
                <a:latin typeface="Canva Sans Italics"/>
                <a:ea typeface="Canva Sans Italics"/>
                <a:cs typeface="Canva Sans Italics"/>
                <a:sym typeface="Canva Sans Italics"/>
              </a:rPr>
              <a:t>Minimal Mode Difference:</a:t>
            </a:r>
            <a:r>
              <a:rPr lang="en-US" sz="2037">
                <a:solidFill>
                  <a:srgbClr val="FFFFFF"/>
                </a:solidFill>
                <a:latin typeface="Canva Sans"/>
                <a:ea typeface="Canva Sans"/>
                <a:cs typeface="Canva Sans"/>
                <a:sym typeface="Canva Sans"/>
              </a:rPr>
              <a:t> The difference in average popularity between minor mode (0.0) and major mode (1.0) is generally minimal across all keys, suggesting modality is not a strong predictor of average popularity.</a:t>
            </a:r>
          </a:p>
          <a:p>
            <a:pPr algn="ctr">
              <a:lnSpc>
                <a:spcPts val="2852"/>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627730" y="3192217"/>
            <a:ext cx="10525835" cy="4329404"/>
          </a:xfrm>
          <a:prstGeom prst="rect">
            <a:avLst/>
          </a:prstGeom>
        </p:spPr>
        <p:txBody>
          <a:bodyPr anchor="t" rtlCol="false" tIns="0" lIns="0" bIns="0" rIns="0">
            <a:spAutoFit/>
          </a:bodyPr>
          <a:lstStyle/>
          <a:p>
            <a:pPr algn="ctr" marL="442820" indent="-221410" lvl="1">
              <a:lnSpc>
                <a:spcPts val="2871"/>
              </a:lnSpc>
              <a:buFont typeface="Arial"/>
              <a:buChar char="•"/>
            </a:pPr>
            <a:r>
              <a:rPr lang="en-US" sz="2051" i="true">
                <a:solidFill>
                  <a:srgbClr val="FFFFFF"/>
                </a:solidFill>
                <a:latin typeface="Canva Sans Italics"/>
                <a:ea typeface="Canva Sans Italics"/>
                <a:cs typeface="Canva Sans Italics"/>
                <a:sym typeface="Canva Sans Italics"/>
              </a:rPr>
              <a:t>No Strong Linear Correlation: </a:t>
            </a:r>
            <a:r>
              <a:rPr lang="en-US" sz="2051">
                <a:solidFill>
                  <a:srgbClr val="FFFFFF"/>
                </a:solidFill>
                <a:latin typeface="Canva Sans"/>
                <a:ea typeface="Canva Sans"/>
                <a:cs typeface="Canva Sans"/>
                <a:sym typeface="Canva Sans"/>
              </a:rPr>
              <a:t>The data forms a scattered cloud, indicating no strong linear relationship between a track's Tempo (BPM) and its Danceability score.</a:t>
            </a:r>
          </a:p>
          <a:p>
            <a:pPr algn="ctr">
              <a:lnSpc>
                <a:spcPts val="2871"/>
              </a:lnSpc>
            </a:pPr>
          </a:p>
          <a:p>
            <a:pPr algn="ctr" marL="442820" indent="-221410" lvl="1">
              <a:lnSpc>
                <a:spcPts val="2871"/>
              </a:lnSpc>
              <a:buFont typeface="Arial"/>
              <a:buChar char="•"/>
            </a:pPr>
            <a:r>
              <a:rPr lang="en-US" sz="2051" i="true">
                <a:solidFill>
                  <a:srgbClr val="FFFFFF"/>
                </a:solidFill>
                <a:latin typeface="Canva Sans Italics"/>
                <a:ea typeface="Canva Sans Italics"/>
                <a:cs typeface="Canva Sans Italics"/>
                <a:sym typeface="Canva Sans Italics"/>
              </a:rPr>
              <a:t>Optimal Tempo for High Danceability:</a:t>
            </a:r>
            <a:r>
              <a:rPr lang="en-US" sz="2051">
                <a:solidFill>
                  <a:srgbClr val="FFFFFF"/>
                </a:solidFill>
                <a:latin typeface="Canva Sans"/>
                <a:ea typeface="Canva Sans"/>
                <a:cs typeface="Canva Sans"/>
                <a:sym typeface="Canva Sans"/>
              </a:rPr>
              <a:t> The highest Danceability scores (near 1.0) are achieved only within the common musical tempo range, specifically 75 to 175 BPM.</a:t>
            </a:r>
          </a:p>
          <a:p>
            <a:pPr algn="ctr">
              <a:lnSpc>
                <a:spcPts val="2871"/>
              </a:lnSpc>
            </a:pPr>
          </a:p>
          <a:p>
            <a:pPr algn="ctr" marL="442820" indent="-221410" lvl="1">
              <a:lnSpc>
                <a:spcPts val="2871"/>
              </a:lnSpc>
              <a:buFont typeface="Arial"/>
              <a:buChar char="•"/>
            </a:pPr>
            <a:r>
              <a:rPr lang="en-US" sz="2051" i="true">
                <a:solidFill>
                  <a:srgbClr val="FFFFFF"/>
                </a:solidFill>
                <a:latin typeface="Canva Sans Italics"/>
                <a:ea typeface="Canva Sans Italics"/>
                <a:cs typeface="Canva Sans Italics"/>
                <a:sym typeface="Canva Sans Italics"/>
              </a:rPr>
              <a:t>Danceability Floor: </a:t>
            </a:r>
            <a:r>
              <a:rPr lang="en-US" sz="2051">
                <a:solidFill>
                  <a:srgbClr val="FFFFFF"/>
                </a:solidFill>
                <a:latin typeface="Canva Sans"/>
                <a:ea typeface="Canva Sans"/>
                <a:cs typeface="Canva Sans"/>
                <a:sym typeface="Canva Sans"/>
              </a:rPr>
              <a:t>Tracks within the mid-tempo range (75-175 BPM) rarely have very low Danceability, suggesting a minimum threshold for tracks in the common tempo range</a:t>
            </a:r>
          </a:p>
          <a:p>
            <a:pPr algn="ctr">
              <a:lnSpc>
                <a:spcPts val="2871"/>
              </a:lnSpc>
              <a:spcBef>
                <a:spcPct val="0"/>
              </a:spcBef>
            </a:pPr>
          </a:p>
        </p:txBody>
      </p:sp>
      <p:sp>
        <p:nvSpPr>
          <p:cNvPr name="Freeform 8" id="8"/>
          <p:cNvSpPr/>
          <p:nvPr/>
        </p:nvSpPr>
        <p:spPr>
          <a:xfrm flipH="false" flipV="false" rot="0">
            <a:off x="0" y="-280448"/>
            <a:ext cx="10567448" cy="10567448"/>
          </a:xfrm>
          <a:custGeom>
            <a:avLst/>
            <a:gdLst/>
            <a:ahLst/>
            <a:cxnLst/>
            <a:rect r="r" b="b" t="t" l="l"/>
            <a:pathLst>
              <a:path h="10567448" w="10567448">
                <a:moveTo>
                  <a:pt x="0" y="0"/>
                </a:moveTo>
                <a:lnTo>
                  <a:pt x="10567448" y="0"/>
                </a:lnTo>
                <a:lnTo>
                  <a:pt x="10567448" y="10567448"/>
                </a:lnTo>
                <a:lnTo>
                  <a:pt x="0" y="10567448"/>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794689" y="819282"/>
            <a:ext cx="14698623" cy="811530"/>
          </a:xfrm>
          <a:prstGeom prst="rect">
            <a:avLst/>
          </a:prstGeom>
        </p:spPr>
        <p:txBody>
          <a:bodyPr anchor="t" rtlCol="false" tIns="0" lIns="0" bIns="0" rIns="0">
            <a:spAutoFit/>
          </a:bodyPr>
          <a:lstStyle/>
          <a:p>
            <a:pPr algn="ctr">
              <a:lnSpc>
                <a:spcPts val="6720"/>
              </a:lnSpc>
            </a:pPr>
            <a:r>
              <a:rPr lang="en-US" sz="4800" b="true">
                <a:solidFill>
                  <a:srgbClr val="FFFFFF"/>
                </a:solidFill>
                <a:latin typeface="Canva Sans Bold"/>
                <a:ea typeface="Canva Sans Bold"/>
                <a:cs typeface="Canva Sans Bold"/>
                <a:sym typeface="Canva Sans Bold"/>
              </a:rPr>
              <a:t>💃 Tempo and Danceability Relationship Analysis</a:t>
            </a:r>
          </a:p>
        </p:txBody>
      </p:sp>
      <p:sp>
        <p:nvSpPr>
          <p:cNvPr name="Freeform 10" id="10"/>
          <p:cNvSpPr/>
          <p:nvPr/>
        </p:nvSpPr>
        <p:spPr>
          <a:xfrm flipH="false" flipV="false" rot="0">
            <a:off x="135593" y="2529997"/>
            <a:ext cx="7492138" cy="5691944"/>
          </a:xfrm>
          <a:custGeom>
            <a:avLst/>
            <a:gdLst/>
            <a:ahLst/>
            <a:cxnLst/>
            <a:rect r="r" b="b" t="t" l="l"/>
            <a:pathLst>
              <a:path h="5691944" w="7492138">
                <a:moveTo>
                  <a:pt x="0" y="0"/>
                </a:moveTo>
                <a:lnTo>
                  <a:pt x="7492137" y="0"/>
                </a:lnTo>
                <a:lnTo>
                  <a:pt x="7492137" y="5691943"/>
                </a:lnTo>
                <a:lnTo>
                  <a:pt x="0" y="5691943"/>
                </a:lnTo>
                <a:lnTo>
                  <a:pt x="0" y="0"/>
                </a:lnTo>
                <a:close/>
              </a:path>
            </a:pathLst>
          </a:custGeom>
          <a:blipFill>
            <a:blip r:embed="rId7"/>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619646" y="0"/>
            <a:ext cx="9894837" cy="10153284"/>
          </a:xfrm>
          <a:custGeom>
            <a:avLst/>
            <a:gdLst/>
            <a:ahLst/>
            <a:cxnLst/>
            <a:rect r="r" b="b" t="t" l="l"/>
            <a:pathLst>
              <a:path h="10153284" w="9894837">
                <a:moveTo>
                  <a:pt x="0" y="0"/>
                </a:moveTo>
                <a:lnTo>
                  <a:pt x="9894837" y="0"/>
                </a:lnTo>
                <a:lnTo>
                  <a:pt x="9894837" y="10153284"/>
                </a:lnTo>
                <a:lnTo>
                  <a:pt x="0" y="10153284"/>
                </a:lnTo>
                <a:lnTo>
                  <a:pt x="0" y="0"/>
                </a:lnTo>
                <a:close/>
              </a:path>
            </a:pathLst>
          </a:custGeom>
          <a:blipFill>
            <a:blip r:embed="rId5">
              <a:alphaModFix amt="34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26770" y="2874382"/>
            <a:ext cx="8202247" cy="5247519"/>
          </a:xfrm>
          <a:custGeom>
            <a:avLst/>
            <a:gdLst/>
            <a:ahLst/>
            <a:cxnLst/>
            <a:rect r="r" b="b" t="t" l="l"/>
            <a:pathLst>
              <a:path h="5247519" w="8202247">
                <a:moveTo>
                  <a:pt x="0" y="0"/>
                </a:moveTo>
                <a:lnTo>
                  <a:pt x="8202247" y="0"/>
                </a:lnTo>
                <a:lnTo>
                  <a:pt x="8202247" y="5247519"/>
                </a:lnTo>
                <a:lnTo>
                  <a:pt x="0" y="5247519"/>
                </a:lnTo>
                <a:lnTo>
                  <a:pt x="0" y="0"/>
                </a:lnTo>
                <a:close/>
              </a:path>
            </a:pathLst>
          </a:custGeom>
          <a:blipFill>
            <a:blip r:embed="rId7"/>
            <a:stretch>
              <a:fillRect l="0" t="0" r="0" b="0"/>
            </a:stretch>
          </a:blipFill>
        </p:spPr>
      </p:sp>
      <p:sp>
        <p:nvSpPr>
          <p:cNvPr name="TextBox 13" id="13"/>
          <p:cNvSpPr txBox="true"/>
          <p:nvPr/>
        </p:nvSpPr>
        <p:spPr>
          <a:xfrm rot="0">
            <a:off x="1484637" y="942975"/>
            <a:ext cx="16803363" cy="828346"/>
          </a:xfrm>
          <a:prstGeom prst="rect">
            <a:avLst/>
          </a:prstGeom>
        </p:spPr>
        <p:txBody>
          <a:bodyPr anchor="t" rtlCol="false" tIns="0" lIns="0" bIns="0" rIns="0">
            <a:spAutoFit/>
          </a:bodyPr>
          <a:lstStyle/>
          <a:p>
            <a:pPr algn="ctr">
              <a:lnSpc>
                <a:spcPts val="6843"/>
              </a:lnSpc>
              <a:spcBef>
                <a:spcPct val="0"/>
              </a:spcBef>
            </a:pPr>
            <a:r>
              <a:rPr lang="en-US" b="true" sz="4887">
                <a:solidFill>
                  <a:srgbClr val="FFFFFF"/>
                </a:solidFill>
                <a:latin typeface="Canva Sans Bold"/>
                <a:ea typeface="Canva Sans Bold"/>
                <a:cs typeface="Canva Sans Bold"/>
                <a:sym typeface="Canva Sans Bold"/>
              </a:rPr>
              <a:t>📈 Correlation of Key Audio Features with Popularity</a:t>
            </a:r>
          </a:p>
        </p:txBody>
      </p:sp>
      <p:sp>
        <p:nvSpPr>
          <p:cNvPr name="TextBox 14" id="14"/>
          <p:cNvSpPr txBox="true"/>
          <p:nvPr/>
        </p:nvSpPr>
        <p:spPr>
          <a:xfrm rot="0">
            <a:off x="8429017" y="2836282"/>
            <a:ext cx="9629495" cy="6323965"/>
          </a:xfrm>
          <a:prstGeom prst="rect">
            <a:avLst/>
          </a:prstGeom>
        </p:spPr>
        <p:txBody>
          <a:bodyPr anchor="t" rtlCol="false" tIns="0" lIns="0" bIns="0" rIns="0">
            <a:spAutoFit/>
          </a:bodyPr>
          <a:lstStyle/>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Overall Weak Correlations: </a:t>
            </a:r>
            <a:r>
              <a:rPr lang="en-US" sz="1899">
                <a:solidFill>
                  <a:srgbClr val="FFFFFF"/>
                </a:solidFill>
                <a:latin typeface="Canva Sans"/>
                <a:ea typeface="Canva Sans"/>
                <a:cs typeface="Canva Sans"/>
                <a:sym typeface="Canva Sans"/>
              </a:rPr>
              <a:t>The linear relationship between Popularity and all featured audio features is very weak, with no correlation coefficient exceeding $0.15$.</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Energy is the Strongest Predictor:</a:t>
            </a:r>
            <a:r>
              <a:rPr lang="en-US" sz="1899">
                <a:solidFill>
                  <a:srgbClr val="FFFFFF"/>
                </a:solidFill>
                <a:latin typeface="Canva Sans"/>
                <a:ea typeface="Canva Sans"/>
                <a:cs typeface="Canva Sans"/>
                <a:sym typeface="Canva Sans"/>
              </a:rPr>
              <a:t> Energy has the highest (though still weak) correlation coefficient at approximately $0.148$, making it the strongest single linear predictor of Popularity among this group.</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Rank of Predictive Power:</a:t>
            </a:r>
            <a:r>
              <a:rPr lang="en-US" sz="1899">
                <a:solidFill>
                  <a:srgbClr val="FFFFFF"/>
                </a:solidFill>
                <a:latin typeface="Canva Sans"/>
                <a:ea typeface="Canva Sans"/>
                <a:cs typeface="Canva Sans"/>
                <a:sym typeface="Canva Sans"/>
              </a:rPr>
              <a:t> The features rank in terms of linear    predictivestrength as:</a:t>
            </a:r>
          </a:p>
          <a:p>
            <a:pPr algn="ctr">
              <a:lnSpc>
                <a:spcPts val="2659"/>
              </a:lnSpc>
            </a:pPr>
            <a:r>
              <a:rPr lang="en-US" sz="1899">
                <a:solidFill>
                  <a:srgbClr val="FFFFFF"/>
                </a:solidFill>
                <a:latin typeface="Canva Sans"/>
                <a:ea typeface="Canva Sans"/>
                <a:cs typeface="Canva Sans"/>
                <a:sym typeface="Canva Sans"/>
              </a:rPr>
              <a:t>E</a:t>
            </a:r>
            <a:r>
              <a:rPr lang="en-US" sz="1899">
                <a:solidFill>
                  <a:srgbClr val="FFFFFF"/>
                </a:solidFill>
                <a:latin typeface="Canva Sans"/>
                <a:ea typeface="Canva Sans"/>
                <a:cs typeface="Canva Sans"/>
                <a:sym typeface="Canva Sans"/>
              </a:rPr>
              <a:t>nergy</a:t>
            </a:r>
          </a:p>
          <a:p>
            <a:pPr algn="ctr">
              <a:lnSpc>
                <a:spcPts val="2659"/>
              </a:lnSpc>
            </a:pPr>
            <a:r>
              <a:rPr lang="en-US" sz="1899">
                <a:solidFill>
                  <a:srgbClr val="FFFFFF"/>
                </a:solidFill>
                <a:latin typeface="Canva Sans"/>
                <a:ea typeface="Canva Sans"/>
                <a:cs typeface="Canva Sans"/>
                <a:sym typeface="Canva Sans"/>
              </a:rPr>
              <a:t>             </a:t>
            </a:r>
            <a:r>
              <a:rPr lang="en-US" sz="1899">
                <a:solidFill>
                  <a:srgbClr val="FFFFFF"/>
                </a:solidFill>
                <a:latin typeface="Canva Sans"/>
                <a:ea typeface="Canva Sans"/>
                <a:cs typeface="Canva Sans"/>
                <a:sym typeface="Canva Sans"/>
              </a:rPr>
              <a:t>Danceability (approx. $0.045$)</a:t>
            </a:r>
          </a:p>
          <a:p>
            <a:pPr algn="ctr">
              <a:lnSpc>
                <a:spcPts val="2659"/>
              </a:lnSpc>
            </a:pPr>
            <a:r>
              <a:rPr lang="en-US" sz="1899">
                <a:solidFill>
                  <a:srgbClr val="FFFFFF"/>
                </a:solidFill>
                <a:latin typeface="Canva Sans"/>
                <a:ea typeface="Canva Sans"/>
                <a:cs typeface="Canva Sans"/>
                <a:sym typeface="Canva Sans"/>
              </a:rPr>
              <a:t> </a:t>
            </a:r>
            <a:r>
              <a:rPr lang="en-US" sz="1899">
                <a:solidFill>
                  <a:srgbClr val="FFFFFF"/>
                </a:solidFill>
                <a:latin typeface="Canva Sans"/>
                <a:ea typeface="Canva Sans"/>
                <a:cs typeface="Canva Sans"/>
                <a:sym typeface="Canva Sans"/>
              </a:rPr>
              <a:t>Tempo (approx. $0.03$)</a:t>
            </a:r>
          </a:p>
          <a:p>
            <a:pPr algn="ctr">
              <a:lnSpc>
                <a:spcPts val="2659"/>
              </a:lnSpc>
            </a:pPr>
            <a:r>
              <a:rPr lang="en-US" sz="1899">
                <a:solidFill>
                  <a:srgbClr val="FFFFFF"/>
                </a:solidFill>
                <a:latin typeface="Canva Sans"/>
                <a:ea typeface="Canva Sans"/>
                <a:cs typeface="Canva Sans"/>
                <a:sym typeface="Canva Sans"/>
              </a:rPr>
              <a:t>                                               </a:t>
            </a:r>
            <a:r>
              <a:rPr lang="en-US" sz="1899">
                <a:solidFill>
                  <a:srgbClr val="FFFFFF"/>
                </a:solidFill>
                <a:latin typeface="Canva Sans"/>
                <a:ea typeface="Canva Sans"/>
                <a:cs typeface="Canva Sans"/>
                <a:sym typeface="Canva Sans"/>
              </a:rPr>
              <a:t>Loudness $\approx$ Valence (both $\approx 0.01-0.015$)</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Loudness and Valence are Negligible:</a:t>
            </a:r>
            <a:r>
              <a:rPr lang="en-US" sz="1899">
                <a:solidFill>
                  <a:srgbClr val="FFFFFF"/>
                </a:solidFill>
                <a:latin typeface="Canva Sans"/>
                <a:ea typeface="Canva Sans"/>
                <a:cs typeface="Canva Sans"/>
                <a:sym typeface="Canva Sans"/>
              </a:rPr>
              <a:t> Loudness and Valence have correlations so close to zero that their linear relationship with Popularity is practically negligible.</a:t>
            </a:r>
          </a:p>
          <a:p>
            <a:pPr algn="ctr">
              <a:lnSpc>
                <a:spcPts val="265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100000"/>
                  </a:srgbClr>
                </a:gs>
                <a:gs pos="100000">
                  <a:srgbClr val="001496">
                    <a:alpha val="100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251134" y="9096249"/>
            <a:ext cx="286001" cy="2860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90453" y="0"/>
            <a:ext cx="18678453" cy="11944873"/>
          </a:xfrm>
          <a:custGeom>
            <a:avLst/>
            <a:gdLst/>
            <a:ahLst/>
            <a:cxnLst/>
            <a:rect r="r" b="b" t="t" l="l"/>
            <a:pathLst>
              <a:path h="11944873" w="18678453">
                <a:moveTo>
                  <a:pt x="0" y="0"/>
                </a:moveTo>
                <a:lnTo>
                  <a:pt x="18678453" y="0"/>
                </a:lnTo>
                <a:lnTo>
                  <a:pt x="18678453" y="11944873"/>
                </a:lnTo>
                <a:lnTo>
                  <a:pt x="0" y="11944873"/>
                </a:lnTo>
                <a:lnTo>
                  <a:pt x="0" y="0"/>
                </a:lnTo>
                <a:close/>
              </a:path>
            </a:pathLst>
          </a:custGeom>
          <a:blipFill>
            <a:blip r:embed="rId5">
              <a:alphaModFix amt="69000"/>
            </a:blip>
            <a:stretch>
              <a:fillRect l="-310" t="-4830" r="-310" b="0"/>
            </a:stretch>
          </a:blipFill>
        </p:spPr>
      </p:sp>
      <p:sp>
        <p:nvSpPr>
          <p:cNvPr name="Freeform 11" id="11"/>
          <p:cNvSpPr/>
          <p:nvPr/>
        </p:nvSpPr>
        <p:spPr>
          <a:xfrm flipH="false" flipV="false" rot="0">
            <a:off x="965653" y="2847577"/>
            <a:ext cx="16293647" cy="4591846"/>
          </a:xfrm>
          <a:custGeom>
            <a:avLst/>
            <a:gdLst/>
            <a:ahLst/>
            <a:cxnLst/>
            <a:rect r="r" b="b" t="t" l="l"/>
            <a:pathLst>
              <a:path h="4591846" w="16293647">
                <a:moveTo>
                  <a:pt x="0" y="0"/>
                </a:moveTo>
                <a:lnTo>
                  <a:pt x="16293647" y="0"/>
                </a:lnTo>
                <a:lnTo>
                  <a:pt x="16293647" y="4591846"/>
                </a:lnTo>
                <a:lnTo>
                  <a:pt x="0" y="4591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03694" y="2783293"/>
            <a:ext cx="5252925" cy="5876304"/>
          </a:xfrm>
          <a:custGeom>
            <a:avLst/>
            <a:gdLst/>
            <a:ahLst/>
            <a:cxnLst/>
            <a:rect r="r" b="b" t="t" l="l"/>
            <a:pathLst>
              <a:path h="5876304" w="5252925">
                <a:moveTo>
                  <a:pt x="0" y="0"/>
                </a:moveTo>
                <a:lnTo>
                  <a:pt x="5252925" y="0"/>
                </a:lnTo>
                <a:lnTo>
                  <a:pt x="5252925" y="5876303"/>
                </a:lnTo>
                <a:lnTo>
                  <a:pt x="0" y="5876303"/>
                </a:lnTo>
                <a:lnTo>
                  <a:pt x="0" y="0"/>
                </a:lnTo>
                <a:close/>
              </a:path>
            </a:pathLst>
          </a:custGeom>
          <a:blipFill>
            <a:blip r:embed="rId5"/>
            <a:stretch>
              <a:fillRect l="0" t="0" r="0" b="0"/>
            </a:stretch>
          </a:blipFill>
        </p:spPr>
      </p:sp>
      <p:sp>
        <p:nvSpPr>
          <p:cNvPr name="TextBox 12" id="12"/>
          <p:cNvSpPr txBox="true"/>
          <p:nvPr/>
        </p:nvSpPr>
        <p:spPr>
          <a:xfrm rot="0">
            <a:off x="5699969" y="3151245"/>
            <a:ext cx="12240798" cy="5092774"/>
          </a:xfrm>
          <a:prstGeom prst="rect">
            <a:avLst/>
          </a:prstGeom>
        </p:spPr>
        <p:txBody>
          <a:bodyPr anchor="t" rtlCol="false" tIns="0" lIns="0" bIns="0" rIns="0">
            <a:spAutoFit/>
          </a:bodyPr>
          <a:lstStyle/>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Recent Music:</a:t>
            </a:r>
            <a:r>
              <a:rPr lang="en-US" sz="1930">
                <a:solidFill>
                  <a:srgbClr val="FFFFFF"/>
                </a:solidFill>
                <a:latin typeface="Canva Sans"/>
                <a:ea typeface="Canva Sans"/>
                <a:cs typeface="Canva Sans"/>
                <a:sym typeface="Canva Sans"/>
              </a:rPr>
              <a:t> The data is heavily concentrated in the most recent years ($\approx$ 2017-2021).</a:t>
            </a:r>
          </a:p>
          <a:p>
            <a:pPr algn="ctr">
              <a:lnSpc>
                <a:spcPts val="2702"/>
              </a:lnSpc>
            </a:pPr>
          </a:p>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Upbeat and Energetic: </a:t>
            </a:r>
            <a:r>
              <a:rPr lang="en-US" sz="1930">
                <a:solidFill>
                  <a:srgbClr val="FFFFFF"/>
                </a:solidFill>
                <a:latin typeface="Canva Sans"/>
                <a:ea typeface="Canva Sans"/>
                <a:cs typeface="Canva Sans"/>
                <a:sym typeface="Canva Sans"/>
              </a:rPr>
              <a:t>The majority of tracks are high in Energy and Danceability.</a:t>
            </a:r>
          </a:p>
          <a:p>
            <a:pPr algn="ctr">
              <a:lnSpc>
                <a:spcPts val="2702"/>
              </a:lnSpc>
            </a:pPr>
          </a:p>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Studio Recordings</a:t>
            </a:r>
            <a:r>
              <a:rPr lang="en-US" sz="1930">
                <a:solidFill>
                  <a:srgbClr val="FFFFFF"/>
                </a:solidFill>
                <a:latin typeface="Canva Sans"/>
                <a:ea typeface="Canva Sans"/>
                <a:cs typeface="Canva Sans"/>
                <a:sym typeface="Canva Sans"/>
              </a:rPr>
              <a:t>: Songs are predominantly vocal, non-instrumental, and not live recordings (medians for Instrumentalness, Liveness, and Speechiness are near 0.0).</a:t>
            </a:r>
          </a:p>
          <a:p>
            <a:pPr algn="ctr">
              <a:lnSpc>
                <a:spcPts val="2702"/>
              </a:lnSpc>
            </a:pPr>
          </a:p>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Major Preference:</a:t>
            </a:r>
            <a:r>
              <a:rPr lang="en-US" sz="1930">
                <a:solidFill>
                  <a:srgbClr val="FFFFFF"/>
                </a:solidFill>
                <a:latin typeface="Canva Sans"/>
                <a:ea typeface="Canva Sans"/>
                <a:cs typeface="Canva Sans"/>
                <a:sym typeface="Canva Sans"/>
              </a:rPr>
              <a:t> There is a clear bias towards music in the Major Key Mode </a:t>
            </a:r>
            <a:r>
              <a:rPr lang="en-US" sz="1930" i="true">
                <a:solidFill>
                  <a:srgbClr val="FFFFFF"/>
                </a:solidFill>
                <a:latin typeface="Canva Sans Italics"/>
                <a:ea typeface="Canva Sans Italics"/>
                <a:cs typeface="Canva Sans Italics"/>
                <a:sym typeface="Canva Sans Italics"/>
              </a:rPr>
              <a:t>(1.0).</a:t>
            </a:r>
          </a:p>
          <a:p>
            <a:pPr algn="ctr">
              <a:lnSpc>
                <a:spcPts val="2702"/>
              </a:lnSpc>
            </a:pPr>
          </a:p>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Outliers Define Extremes:</a:t>
            </a:r>
            <a:r>
              <a:rPr lang="en-US" sz="1930">
                <a:solidFill>
                  <a:srgbClr val="FFFFFF"/>
                </a:solidFill>
                <a:latin typeface="Canva Sans"/>
                <a:ea typeface="Canva Sans"/>
                <a:cs typeface="Canva Sans"/>
                <a:sym typeface="Canva Sans"/>
              </a:rPr>
              <a:t> While median Popularity is low, there are many highly popular outliers, and Duration is mostly short with outliers for very long songs.</a:t>
            </a:r>
          </a:p>
          <a:p>
            <a:pPr algn="ctr">
              <a:lnSpc>
                <a:spcPts val="2702"/>
              </a:lnSpc>
            </a:pPr>
          </a:p>
          <a:p>
            <a:pPr algn="ctr" marL="416719" indent="-208359" lvl="1">
              <a:lnSpc>
                <a:spcPts val="2702"/>
              </a:lnSpc>
              <a:buFont typeface="Arial"/>
              <a:buChar char="•"/>
            </a:pPr>
            <a:r>
              <a:rPr lang="en-US" sz="1930" i="true">
                <a:solidFill>
                  <a:srgbClr val="FFFFFF"/>
                </a:solidFill>
                <a:latin typeface="Canva Sans Italics"/>
                <a:ea typeface="Canva Sans Italics"/>
                <a:cs typeface="Canva Sans Italics"/>
                <a:sym typeface="Canva Sans Italics"/>
              </a:rPr>
              <a:t>Balanced Mood:</a:t>
            </a:r>
            <a:r>
              <a:rPr lang="en-US" sz="1930">
                <a:solidFill>
                  <a:srgbClr val="FFFFFF"/>
                </a:solidFill>
                <a:latin typeface="Canva Sans"/>
                <a:ea typeface="Canva Sans"/>
                <a:cs typeface="Canva Sans"/>
                <a:sym typeface="Canva Sans"/>
              </a:rPr>
              <a:t> Valence (mood) is evenly distributed around the $\mathbf{0.5}$ median, indicating a balance of positive and negative-mood tracks.</a:t>
            </a:r>
          </a:p>
          <a:p>
            <a:pPr algn="ctr">
              <a:lnSpc>
                <a:spcPts val="2702"/>
              </a:lnSpc>
              <a:spcBef>
                <a:spcPct val="0"/>
              </a:spcBef>
            </a:pPr>
          </a:p>
        </p:txBody>
      </p:sp>
      <p:sp>
        <p:nvSpPr>
          <p:cNvPr name="TextBox 13" id="13"/>
          <p:cNvSpPr txBox="true"/>
          <p:nvPr/>
        </p:nvSpPr>
        <p:spPr>
          <a:xfrm rot="0">
            <a:off x="-5925854" y="933450"/>
            <a:ext cx="30139707" cy="927501"/>
          </a:xfrm>
          <a:prstGeom prst="rect">
            <a:avLst/>
          </a:prstGeom>
        </p:spPr>
        <p:txBody>
          <a:bodyPr anchor="t" rtlCol="false" tIns="0" lIns="0" bIns="0" rIns="0">
            <a:spAutoFit/>
          </a:bodyPr>
          <a:lstStyle/>
          <a:p>
            <a:pPr algn="ctr">
              <a:lnSpc>
                <a:spcPts val="7677"/>
              </a:lnSpc>
              <a:spcBef>
                <a:spcPct val="0"/>
              </a:spcBef>
            </a:pPr>
            <a:r>
              <a:rPr lang="en-US" b="true" sz="5484">
                <a:solidFill>
                  <a:srgbClr val="FFFFFF"/>
                </a:solidFill>
                <a:latin typeface="Canva Sans Bold"/>
                <a:ea typeface="Canva Sans Bold"/>
                <a:cs typeface="Canva Sans Bold"/>
                <a:sym typeface="Canva Sans Bold"/>
              </a:rPr>
              <a:t> Central Tendency and Spread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Freeform 6" id="6"/>
          <p:cNvSpPr/>
          <p:nvPr/>
        </p:nvSpPr>
        <p:spPr>
          <a:xfrm flipH="false" flipV="false" rot="0">
            <a:off x="11742398" y="2192340"/>
            <a:ext cx="5902319" cy="5902319"/>
          </a:xfrm>
          <a:custGeom>
            <a:avLst/>
            <a:gdLst/>
            <a:ahLst/>
            <a:cxnLst/>
            <a:rect r="r" b="b" t="t" l="l"/>
            <a:pathLst>
              <a:path h="5902319" w="5902319">
                <a:moveTo>
                  <a:pt x="0" y="0"/>
                </a:moveTo>
                <a:lnTo>
                  <a:pt x="5902320" y="0"/>
                </a:lnTo>
                <a:lnTo>
                  <a:pt x="5902320" y="5902320"/>
                </a:lnTo>
                <a:lnTo>
                  <a:pt x="0" y="5902320"/>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14251134" y="909624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01900" y="-2854591"/>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709" y="2434672"/>
            <a:ext cx="6629529" cy="5903723"/>
          </a:xfrm>
          <a:custGeom>
            <a:avLst/>
            <a:gdLst/>
            <a:ahLst/>
            <a:cxnLst/>
            <a:rect r="r" b="b" t="t" l="l"/>
            <a:pathLst>
              <a:path h="5903723" w="6629529">
                <a:moveTo>
                  <a:pt x="0" y="0"/>
                </a:moveTo>
                <a:lnTo>
                  <a:pt x="6629529" y="0"/>
                </a:lnTo>
                <a:lnTo>
                  <a:pt x="6629529" y="5903724"/>
                </a:lnTo>
                <a:lnTo>
                  <a:pt x="0" y="5903724"/>
                </a:lnTo>
                <a:lnTo>
                  <a:pt x="0" y="0"/>
                </a:lnTo>
                <a:close/>
              </a:path>
            </a:pathLst>
          </a:custGeom>
          <a:blipFill>
            <a:blip r:embed="rId7"/>
            <a:stretch>
              <a:fillRect l="0" t="0" r="0" b="0"/>
            </a:stretch>
          </a:blipFill>
        </p:spPr>
      </p:sp>
      <p:sp>
        <p:nvSpPr>
          <p:cNvPr name="TextBox 13" id="13"/>
          <p:cNvSpPr txBox="true"/>
          <p:nvPr/>
        </p:nvSpPr>
        <p:spPr>
          <a:xfrm rot="0">
            <a:off x="-1323699" y="454976"/>
            <a:ext cx="20217972" cy="1002668"/>
          </a:xfrm>
          <a:prstGeom prst="rect">
            <a:avLst/>
          </a:prstGeom>
        </p:spPr>
        <p:txBody>
          <a:bodyPr anchor="t" rtlCol="false" tIns="0" lIns="0" bIns="0" rIns="0">
            <a:spAutoFit/>
          </a:bodyPr>
          <a:lstStyle/>
          <a:p>
            <a:pPr algn="ctr">
              <a:lnSpc>
                <a:spcPts val="8259"/>
              </a:lnSpc>
              <a:spcBef>
                <a:spcPct val="0"/>
              </a:spcBef>
            </a:pPr>
            <a:r>
              <a:rPr lang="en-US" b="true" sz="5899">
                <a:solidFill>
                  <a:srgbClr val="FFFFFF"/>
                </a:solidFill>
                <a:latin typeface="Canva Sans Bold"/>
                <a:ea typeface="Canva Sans Bold"/>
                <a:cs typeface="Canva Sans Bold"/>
                <a:sym typeface="Canva Sans Bold"/>
              </a:rPr>
              <a:t> Feature Relationships</a:t>
            </a:r>
          </a:p>
        </p:txBody>
      </p:sp>
      <p:sp>
        <p:nvSpPr>
          <p:cNvPr name="TextBox 14" id="14"/>
          <p:cNvSpPr txBox="true"/>
          <p:nvPr/>
        </p:nvSpPr>
        <p:spPr>
          <a:xfrm rot="0">
            <a:off x="6887842" y="2387047"/>
            <a:ext cx="11255850" cy="5634732"/>
          </a:xfrm>
          <a:prstGeom prst="rect">
            <a:avLst/>
          </a:prstGeom>
        </p:spPr>
        <p:txBody>
          <a:bodyPr anchor="t" rtlCol="false" tIns="0" lIns="0" bIns="0" rIns="0">
            <a:spAutoFit/>
          </a:bodyPr>
          <a:lstStyle/>
          <a:p>
            <a:pPr algn="ctr" marL="439393" indent="-219697" lvl="1">
              <a:lnSpc>
                <a:spcPts val="2849"/>
              </a:lnSpc>
              <a:buFont typeface="Arial"/>
              <a:buChar char="•"/>
            </a:pPr>
            <a:r>
              <a:rPr lang="en-US" sz="2035" i="true">
                <a:solidFill>
                  <a:srgbClr val="FFFFFF"/>
                </a:solidFill>
                <a:latin typeface="Canva Sans Italics"/>
                <a:ea typeface="Canva Sans Italics"/>
                <a:cs typeface="Canva Sans Italics"/>
                <a:sym typeface="Canva Sans Italics"/>
              </a:rPr>
              <a:t>Energy and Loudness are Highly Linked: </a:t>
            </a:r>
            <a:r>
              <a:rPr lang="en-US" sz="2035">
                <a:solidFill>
                  <a:srgbClr val="FFFFFF"/>
                </a:solidFill>
                <a:latin typeface="Canva Sans"/>
                <a:ea typeface="Canva Sans"/>
                <a:cs typeface="Canva Sans"/>
                <a:sym typeface="Canva Sans"/>
              </a:rPr>
              <a:t>They have the strongest positive correlation (+0.88). Louder songs are highly likely to be more energetic.</a:t>
            </a:r>
          </a:p>
          <a:p>
            <a:pPr algn="ctr">
              <a:lnSpc>
                <a:spcPts val="2849"/>
              </a:lnSpc>
            </a:pPr>
          </a:p>
          <a:p>
            <a:pPr algn="ctr" marL="439393" indent="-219697" lvl="1">
              <a:lnSpc>
                <a:spcPts val="2849"/>
              </a:lnSpc>
              <a:buFont typeface="Arial"/>
              <a:buChar char="•"/>
            </a:pPr>
            <a:r>
              <a:rPr lang="en-US" sz="2035" i="true">
                <a:solidFill>
                  <a:srgbClr val="FFFFFF"/>
                </a:solidFill>
                <a:latin typeface="Canva Sans Italics"/>
                <a:ea typeface="Canva Sans Italics"/>
                <a:cs typeface="Canva Sans Italics"/>
                <a:sym typeface="Canva Sans Italics"/>
              </a:rPr>
              <a:t>Energy Opposes Acousticness:</a:t>
            </a:r>
            <a:r>
              <a:rPr lang="en-US" sz="2035">
                <a:solidFill>
                  <a:srgbClr val="FFFFFF"/>
                </a:solidFill>
                <a:latin typeface="Canva Sans"/>
                <a:ea typeface="Canva Sans"/>
                <a:cs typeface="Canva Sans"/>
                <a:sym typeface="Canva Sans"/>
              </a:rPr>
              <a:t> They have a strong negative correlation (-0.62). High-energy songs are typically not acoustic.</a:t>
            </a:r>
          </a:p>
          <a:p>
            <a:pPr algn="ctr">
              <a:lnSpc>
                <a:spcPts val="2849"/>
              </a:lnSpc>
            </a:pPr>
          </a:p>
          <a:p>
            <a:pPr algn="ctr" marL="439393" indent="-219697" lvl="1">
              <a:lnSpc>
                <a:spcPts val="2849"/>
              </a:lnSpc>
              <a:buFont typeface="Arial"/>
              <a:buChar char="•"/>
            </a:pPr>
            <a:r>
              <a:rPr lang="en-US" sz="2035" i="true">
                <a:solidFill>
                  <a:srgbClr val="FFFFFF"/>
                </a:solidFill>
                <a:latin typeface="Canva Sans Italics"/>
                <a:ea typeface="Canva Sans Italics"/>
                <a:cs typeface="Canva Sans Italics"/>
                <a:sym typeface="Canva Sans Italics"/>
              </a:rPr>
              <a:t>Happy Songs are Danceable:</a:t>
            </a:r>
            <a:r>
              <a:rPr lang="en-US" sz="2035">
                <a:solidFill>
                  <a:srgbClr val="FFFFFF"/>
                </a:solidFill>
                <a:latin typeface="Canva Sans"/>
                <a:ea typeface="Canva Sans"/>
                <a:cs typeface="Canva Sans"/>
                <a:sym typeface="Canva Sans"/>
              </a:rPr>
              <a:t> Valence (mood/positivity) and Danceability are strongly linked (+0.64).</a:t>
            </a:r>
          </a:p>
          <a:p>
            <a:pPr algn="ctr">
              <a:lnSpc>
                <a:spcPts val="2849"/>
              </a:lnSpc>
            </a:pPr>
          </a:p>
          <a:p>
            <a:pPr algn="ctr" marL="439393" indent="-219697" lvl="1">
              <a:lnSpc>
                <a:spcPts val="2849"/>
              </a:lnSpc>
              <a:buFont typeface="Arial"/>
              <a:buChar char="•"/>
            </a:pPr>
            <a:r>
              <a:rPr lang="en-US" sz="2035" i="true">
                <a:solidFill>
                  <a:srgbClr val="FFFFFF"/>
                </a:solidFill>
                <a:latin typeface="Canva Sans Italics"/>
                <a:ea typeface="Canva Sans Italics"/>
                <a:cs typeface="Canva Sans Italics"/>
                <a:sym typeface="Canva Sans Italics"/>
              </a:rPr>
              <a:t>Acoustic = Instrumental: </a:t>
            </a:r>
            <a:r>
              <a:rPr lang="en-US" sz="2035">
                <a:solidFill>
                  <a:srgbClr val="FFFFFF"/>
                </a:solidFill>
                <a:latin typeface="Canva Sans"/>
                <a:ea typeface="Canva Sans"/>
                <a:cs typeface="Canva Sans"/>
                <a:sym typeface="Canva Sans"/>
              </a:rPr>
              <a:t>Acousticness is moderately correlated with Instrumentalness (+0.62).</a:t>
            </a:r>
          </a:p>
          <a:p>
            <a:pPr algn="ctr">
              <a:lnSpc>
                <a:spcPts val="2849"/>
              </a:lnSpc>
            </a:pPr>
          </a:p>
          <a:p>
            <a:pPr algn="ctr" marL="439393" indent="-219697" lvl="1">
              <a:lnSpc>
                <a:spcPts val="2849"/>
              </a:lnSpc>
              <a:buFont typeface="Arial"/>
              <a:buChar char="•"/>
            </a:pPr>
            <a:r>
              <a:rPr lang="en-US" sz="2035" i="true">
                <a:solidFill>
                  <a:srgbClr val="FFFFFF"/>
                </a:solidFill>
                <a:latin typeface="Canva Sans Italics"/>
                <a:ea typeface="Canva Sans Italics"/>
                <a:cs typeface="Canva Sans Italics"/>
                <a:sym typeface="Canva Sans Italics"/>
              </a:rPr>
              <a:t>Recency is Independent:</a:t>
            </a:r>
            <a:r>
              <a:rPr lang="en-US" sz="2035">
                <a:solidFill>
                  <a:srgbClr val="FFFFFF"/>
                </a:solidFill>
                <a:latin typeface="Canva Sans"/>
                <a:ea typeface="Canva Sans"/>
                <a:cs typeface="Canva Sans"/>
                <a:sym typeface="Canva Sans"/>
              </a:rPr>
              <a:t> The Year of release has no strong linear relationship (correlations near 0.00) with any other musical feature like popularity, energy, or danceability.</a:t>
            </a:r>
          </a:p>
          <a:p>
            <a:pPr algn="ctr">
              <a:lnSpc>
                <a:spcPts val="284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73120" y="0"/>
            <a:ext cx="18639166" cy="10452255"/>
            <a:chOff x="0" y="0"/>
            <a:chExt cx="4909081" cy="2752857"/>
          </a:xfrm>
        </p:grpSpPr>
        <p:sp>
          <p:nvSpPr>
            <p:cNvPr name="Freeform 4" id="4"/>
            <p:cNvSpPr/>
            <p:nvPr/>
          </p:nvSpPr>
          <p:spPr>
            <a:xfrm flipH="false" flipV="false" rot="0">
              <a:off x="0" y="0"/>
              <a:ext cx="4909081" cy="2752857"/>
            </a:xfrm>
            <a:custGeom>
              <a:avLst/>
              <a:gdLst/>
              <a:ahLst/>
              <a:cxnLst/>
              <a:rect r="r" b="b" t="t" l="l"/>
              <a:pathLst>
                <a:path h="2752857" w="4909081">
                  <a:moveTo>
                    <a:pt x="0" y="0"/>
                  </a:moveTo>
                  <a:lnTo>
                    <a:pt x="4909081" y="0"/>
                  </a:lnTo>
                  <a:lnTo>
                    <a:pt x="4909081" y="2752857"/>
                  </a:lnTo>
                  <a:lnTo>
                    <a:pt x="0" y="2752857"/>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909081" cy="279095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029515" y="0"/>
            <a:ext cx="9757191" cy="9748165"/>
          </a:xfrm>
          <a:custGeom>
            <a:avLst/>
            <a:gdLst/>
            <a:ahLst/>
            <a:cxnLst/>
            <a:rect r="r" b="b" t="t" l="l"/>
            <a:pathLst>
              <a:path h="9748165" w="9757191">
                <a:moveTo>
                  <a:pt x="0" y="0"/>
                </a:moveTo>
                <a:lnTo>
                  <a:pt x="9757191" y="0"/>
                </a:lnTo>
                <a:lnTo>
                  <a:pt x="9757191" y="9748165"/>
                </a:lnTo>
                <a:lnTo>
                  <a:pt x="0" y="9748165"/>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29515" y="-1031595"/>
            <a:ext cx="12370599" cy="1799360"/>
          </a:xfrm>
          <a:custGeom>
            <a:avLst/>
            <a:gdLst/>
            <a:ahLst/>
            <a:cxnLst/>
            <a:rect r="r" b="b" t="t" l="l"/>
            <a:pathLst>
              <a:path h="1799360" w="12370599">
                <a:moveTo>
                  <a:pt x="0" y="0"/>
                </a:moveTo>
                <a:lnTo>
                  <a:pt x="12370599" y="0"/>
                </a:lnTo>
                <a:lnTo>
                  <a:pt x="12370599" y="1799360"/>
                </a:lnTo>
                <a:lnTo>
                  <a:pt x="0" y="1799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323699" y="9239250"/>
            <a:ext cx="15717833" cy="19050"/>
          </a:xfrm>
          <a:prstGeom prst="line">
            <a:avLst/>
          </a:prstGeom>
          <a:ln cap="flat" w="28575">
            <a:solidFill>
              <a:srgbClr val="64DBFF"/>
            </a:solidFill>
            <a:prstDash val="solid"/>
            <a:headEnd type="none" len="sm" w="sm"/>
            <a:tailEnd type="none" len="sm" w="sm"/>
          </a:ln>
        </p:spPr>
      </p:sp>
      <p:grpSp>
        <p:nvGrpSpPr>
          <p:cNvPr name="Group 9" id="9"/>
          <p:cNvGrpSpPr/>
          <p:nvPr/>
        </p:nvGrpSpPr>
        <p:grpSpPr>
          <a:xfrm rot="0">
            <a:off x="14251134" y="9096249"/>
            <a:ext cx="286001" cy="2860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3275572"/>
            <a:ext cx="7578775" cy="5085872"/>
          </a:xfrm>
          <a:custGeom>
            <a:avLst/>
            <a:gdLst/>
            <a:ahLst/>
            <a:cxnLst/>
            <a:rect r="r" b="b" t="t" l="l"/>
            <a:pathLst>
              <a:path h="5085872" w="7578775">
                <a:moveTo>
                  <a:pt x="0" y="0"/>
                </a:moveTo>
                <a:lnTo>
                  <a:pt x="7578775" y="0"/>
                </a:lnTo>
                <a:lnTo>
                  <a:pt x="7578775" y="5085872"/>
                </a:lnTo>
                <a:lnTo>
                  <a:pt x="0" y="5085872"/>
                </a:lnTo>
                <a:lnTo>
                  <a:pt x="0" y="0"/>
                </a:lnTo>
                <a:close/>
              </a:path>
            </a:pathLst>
          </a:custGeom>
          <a:blipFill>
            <a:blip r:embed="rId7"/>
            <a:stretch>
              <a:fillRect l="-1033" t="0" r="0" b="0"/>
            </a:stretch>
          </a:blipFill>
        </p:spPr>
      </p:sp>
      <p:sp>
        <p:nvSpPr>
          <p:cNvPr name="TextBox 13" id="13"/>
          <p:cNvSpPr txBox="true"/>
          <p:nvPr/>
        </p:nvSpPr>
        <p:spPr>
          <a:xfrm rot="0">
            <a:off x="7578775" y="3218422"/>
            <a:ext cx="10631179" cy="5694641"/>
          </a:xfrm>
          <a:prstGeom prst="rect">
            <a:avLst/>
          </a:prstGeom>
        </p:spPr>
        <p:txBody>
          <a:bodyPr anchor="t" rtlCol="false" tIns="0" lIns="0" bIns="0" rIns="0">
            <a:spAutoFit/>
          </a:bodyPr>
          <a:lstStyle/>
          <a:p>
            <a:pPr algn="ctr" marL="541351" indent="-270676" lvl="1">
              <a:lnSpc>
                <a:spcPts val="3510"/>
              </a:lnSpc>
              <a:buFont typeface="Arial"/>
              <a:buChar char="•"/>
            </a:pPr>
            <a:r>
              <a:rPr lang="en-US" sz="2507" i="true">
                <a:solidFill>
                  <a:srgbClr val="FFFFFF"/>
                </a:solidFill>
                <a:latin typeface="Canva Sans Italics"/>
                <a:ea typeface="Canva Sans Italics"/>
                <a:cs typeface="Canva Sans Italics"/>
                <a:sym typeface="Canva Sans Italics"/>
              </a:rPr>
              <a:t>Language:</a:t>
            </a:r>
            <a:r>
              <a:rPr lang="en-US" sz="2507">
                <a:solidFill>
                  <a:srgbClr val="FFFFFF"/>
                </a:solidFill>
                <a:latin typeface="Canva Sans"/>
                <a:ea typeface="Canva Sans"/>
                <a:cs typeface="Canva Sans"/>
                <a:sym typeface="Canva Sans"/>
              </a:rPr>
              <a:t> English is the most frequent, but the dataset is notably multilingual with significant contributions from Unknown, Tamil, and Korean tracks.</a:t>
            </a:r>
          </a:p>
          <a:p>
            <a:pPr algn="ctr">
              <a:lnSpc>
                <a:spcPts val="3510"/>
              </a:lnSpc>
            </a:pPr>
          </a:p>
          <a:p>
            <a:pPr algn="ctr" marL="541351" indent="-270676" lvl="1">
              <a:lnSpc>
                <a:spcPts val="3510"/>
              </a:lnSpc>
              <a:buFont typeface="Arial"/>
              <a:buChar char="•"/>
            </a:pPr>
            <a:r>
              <a:rPr lang="en-US" sz="2507" i="true">
                <a:solidFill>
                  <a:srgbClr val="FFFFFF"/>
                </a:solidFill>
                <a:latin typeface="Canva Sans Italics"/>
                <a:ea typeface="Canva Sans Italics"/>
                <a:cs typeface="Canva Sans Italics"/>
                <a:sym typeface="Canva Sans Italics"/>
              </a:rPr>
              <a:t>Time Signature:</a:t>
            </a:r>
            <a:r>
              <a:rPr lang="en-US" sz="2507">
                <a:solidFill>
                  <a:srgbClr val="FFFFFF"/>
                </a:solidFill>
                <a:latin typeface="Canva Sans"/>
                <a:ea typeface="Canva Sans"/>
                <a:cs typeface="Canva Sans"/>
                <a:sym typeface="Canva Sans"/>
              </a:rPr>
              <a:t> 4/4 time (4.0) overwhelmingly dominates the dataset.</a:t>
            </a:r>
          </a:p>
          <a:p>
            <a:pPr algn="ctr">
              <a:lnSpc>
                <a:spcPts val="3510"/>
              </a:lnSpc>
            </a:pPr>
          </a:p>
          <a:p>
            <a:pPr algn="ctr" marL="541351" indent="-270676" lvl="1">
              <a:lnSpc>
                <a:spcPts val="3510"/>
              </a:lnSpc>
              <a:buFont typeface="Arial"/>
              <a:buChar char="•"/>
            </a:pPr>
            <a:r>
              <a:rPr lang="en-US" sz="2507" i="true">
                <a:solidFill>
                  <a:srgbClr val="FFFFFF"/>
                </a:solidFill>
                <a:latin typeface="Canva Sans Italics"/>
                <a:ea typeface="Canva Sans Italics"/>
                <a:cs typeface="Canva Sans Italics"/>
                <a:sym typeface="Canva Sans Italics"/>
              </a:rPr>
              <a:t>Mode: </a:t>
            </a:r>
            <a:r>
              <a:rPr lang="en-US" sz="2507">
                <a:solidFill>
                  <a:srgbClr val="FFFFFF"/>
                </a:solidFill>
                <a:latin typeface="Canva Sans"/>
                <a:ea typeface="Canva Sans"/>
                <a:cs typeface="Canva Sans"/>
                <a:sym typeface="Canva Sans"/>
              </a:rPr>
              <a:t>There is a clear preference for the Major Mode (1.0) over the Minor Mode (0.0).</a:t>
            </a:r>
          </a:p>
          <a:p>
            <a:pPr algn="ctr">
              <a:lnSpc>
                <a:spcPts val="3510"/>
              </a:lnSpc>
            </a:pPr>
          </a:p>
          <a:p>
            <a:pPr algn="ctr" marL="541351" indent="-270676" lvl="1">
              <a:lnSpc>
                <a:spcPts val="3510"/>
              </a:lnSpc>
              <a:buFont typeface="Arial"/>
              <a:buChar char="•"/>
            </a:pPr>
            <a:r>
              <a:rPr lang="en-US" sz="2507" i="true">
                <a:solidFill>
                  <a:srgbClr val="FFFFFF"/>
                </a:solidFill>
                <a:latin typeface="Canva Sans Italics"/>
                <a:ea typeface="Canva Sans Italics"/>
                <a:cs typeface="Canva Sans Italics"/>
                <a:sym typeface="Canva Sans Italics"/>
              </a:rPr>
              <a:t>Key:</a:t>
            </a:r>
            <a:r>
              <a:rPr lang="en-US" sz="2507">
                <a:solidFill>
                  <a:srgbClr val="FFFFFF"/>
                </a:solidFill>
                <a:latin typeface="Canva Sans"/>
                <a:ea typeface="Canva Sans"/>
                <a:cs typeface="Canva Sans"/>
                <a:sym typeface="Canva Sans"/>
              </a:rPr>
              <a:t> Key 0 is the most frequent, but the dataset demonstrates a good variety across all 12 keys.</a:t>
            </a:r>
          </a:p>
          <a:p>
            <a:pPr algn="ctr">
              <a:lnSpc>
                <a:spcPts val="3510"/>
              </a:lnSpc>
              <a:spcBef>
                <a:spcPct val="0"/>
              </a:spcBef>
            </a:pPr>
          </a:p>
        </p:txBody>
      </p:sp>
      <p:sp>
        <p:nvSpPr>
          <p:cNvPr name="TextBox 14" id="14"/>
          <p:cNvSpPr txBox="true"/>
          <p:nvPr/>
        </p:nvSpPr>
        <p:spPr>
          <a:xfrm rot="0">
            <a:off x="1592358" y="923925"/>
            <a:ext cx="15103285" cy="920117"/>
          </a:xfrm>
          <a:prstGeom prst="rect">
            <a:avLst/>
          </a:prstGeom>
        </p:spPr>
        <p:txBody>
          <a:bodyPr anchor="t" rtlCol="false" tIns="0" lIns="0" bIns="0" rIns="0">
            <a:spAutoFit/>
          </a:bodyPr>
          <a:lstStyle/>
          <a:p>
            <a:pPr algn="ctr">
              <a:lnSpc>
                <a:spcPts val="7559"/>
              </a:lnSpc>
              <a:spcBef>
                <a:spcPct val="0"/>
              </a:spcBef>
            </a:pPr>
            <a:r>
              <a:rPr lang="en-US" b="true" sz="5399">
                <a:solidFill>
                  <a:srgbClr val="FFFFFF"/>
                </a:solidFill>
                <a:latin typeface="Canva Sans Bold"/>
                <a:ea typeface="Canva Sans Bold"/>
                <a:cs typeface="Canva Sans Bold"/>
                <a:sym typeface="Canva Sans Bold"/>
              </a:rPr>
              <a:t>📊 Feature Distributions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98" t="-3249" r="-1675" b="-1624"/>
            </a:stretch>
          </a:blipFill>
        </p:spPr>
      </p:sp>
      <p:grpSp>
        <p:nvGrpSpPr>
          <p:cNvPr name="Group 3" id="3"/>
          <p:cNvGrpSpPr/>
          <p:nvPr/>
        </p:nvGrpSpPr>
        <p:grpSpPr>
          <a:xfrm rot="0">
            <a:off x="-248052" y="0"/>
            <a:ext cx="19360005" cy="10287000"/>
            <a:chOff x="0" y="0"/>
            <a:chExt cx="5098931" cy="2709333"/>
          </a:xfrm>
        </p:grpSpPr>
        <p:sp>
          <p:nvSpPr>
            <p:cNvPr name="Freeform 4" id="4"/>
            <p:cNvSpPr/>
            <p:nvPr/>
          </p:nvSpPr>
          <p:spPr>
            <a:xfrm flipH="false" flipV="false" rot="0">
              <a:off x="0" y="0"/>
              <a:ext cx="5098931" cy="2709333"/>
            </a:xfrm>
            <a:custGeom>
              <a:avLst/>
              <a:gdLst/>
              <a:ahLst/>
              <a:cxnLst/>
              <a:rect r="r" b="b" t="t" l="l"/>
              <a:pathLst>
                <a:path h="2709333" w="5098931">
                  <a:moveTo>
                    <a:pt x="0" y="0"/>
                  </a:moveTo>
                  <a:lnTo>
                    <a:pt x="5098931" y="0"/>
                  </a:lnTo>
                  <a:lnTo>
                    <a:pt x="5098931" y="2709333"/>
                  </a:lnTo>
                  <a:lnTo>
                    <a:pt x="0" y="2709333"/>
                  </a:lnTo>
                  <a:close/>
                </a:path>
              </a:pathLst>
            </a:custGeom>
            <a:gradFill rotWithShape="true">
              <a:gsLst>
                <a:gs pos="0">
                  <a:srgbClr val="070D32">
                    <a:alpha val="43000"/>
                  </a:srgbClr>
                </a:gs>
                <a:gs pos="100000">
                  <a:srgbClr val="001496">
                    <a:alpha val="43000"/>
                  </a:srgbClr>
                </a:gs>
              </a:gsLst>
              <a:path path="circle">
                <a:fillToRect l="0" r="100000" t="0" b="100000"/>
              </a:path>
              <a:tileRect r="0" l="-100000" b="0" t="-100000"/>
            </a:gradFill>
          </p:spPr>
        </p:sp>
        <p:sp>
          <p:nvSpPr>
            <p:cNvPr name="TextBox 5" id="5"/>
            <p:cNvSpPr txBox="true"/>
            <p:nvPr/>
          </p:nvSpPr>
          <p:spPr>
            <a:xfrm>
              <a:off x="0" y="-38100"/>
              <a:ext cx="509893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2575121"/>
            <a:ext cx="8644713" cy="6474014"/>
          </a:xfrm>
          <a:custGeom>
            <a:avLst/>
            <a:gdLst/>
            <a:ahLst/>
            <a:cxnLst/>
            <a:rect r="r" b="b" t="t" l="l"/>
            <a:pathLst>
              <a:path h="6474014" w="8644713">
                <a:moveTo>
                  <a:pt x="0" y="0"/>
                </a:moveTo>
                <a:lnTo>
                  <a:pt x="8644713" y="0"/>
                </a:lnTo>
                <a:lnTo>
                  <a:pt x="8644713" y="6474015"/>
                </a:lnTo>
                <a:lnTo>
                  <a:pt x="0" y="6474015"/>
                </a:lnTo>
                <a:lnTo>
                  <a:pt x="0" y="0"/>
                </a:lnTo>
                <a:close/>
              </a:path>
            </a:pathLst>
          </a:custGeom>
          <a:blipFill>
            <a:blip r:embed="rId3"/>
            <a:stretch>
              <a:fillRect l="0" t="0" r="0" b="0"/>
            </a:stretch>
          </a:blipFill>
        </p:spPr>
      </p:sp>
      <p:sp>
        <p:nvSpPr>
          <p:cNvPr name="TextBox 7" id="7"/>
          <p:cNvSpPr txBox="true"/>
          <p:nvPr/>
        </p:nvSpPr>
        <p:spPr>
          <a:xfrm rot="0">
            <a:off x="8644713" y="2537021"/>
            <a:ext cx="9513437" cy="6548755"/>
          </a:xfrm>
          <a:prstGeom prst="rect">
            <a:avLst/>
          </a:prstGeom>
        </p:spPr>
        <p:txBody>
          <a:bodyPr anchor="t" rtlCol="false" tIns="0" lIns="0" bIns="0" rIns="0">
            <a:spAutoFit/>
          </a:bodyPr>
          <a:lstStyle/>
          <a:p>
            <a:pPr algn="ctr">
              <a:lnSpc>
                <a:spcPts val="3079"/>
              </a:lnSpc>
            </a:pPr>
            <a:r>
              <a:rPr lang="en-US" b="true" sz="2199">
                <a:solidFill>
                  <a:srgbClr val="FFFFFF"/>
                </a:solidFill>
                <a:latin typeface="Canva Sans Bold"/>
                <a:ea typeface="Canva Sans Bold"/>
                <a:cs typeface="Canva Sans Bold"/>
                <a:sym typeface="Canva Sans Bold"/>
              </a:rPr>
              <a:t>🎤 Top Artists by Track Count</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High Track Volume:</a:t>
            </a:r>
            <a:r>
              <a:rPr lang="en-US" sz="1899">
                <a:solidFill>
                  <a:srgbClr val="FFFFFF"/>
                </a:solidFill>
                <a:latin typeface="Canva Sans"/>
                <a:ea typeface="Canva Sans"/>
                <a:cs typeface="Canva Sans"/>
                <a:sym typeface="Canva Sans"/>
              </a:rPr>
              <a:t> Artists like Shankar Mahadevan, Alan Silvestri, and Daniel Pemberton have the highest number of tracks (over 1,000 each), suggesting the inclusion of large discographies, soundtracks, or compilation albums.</a:t>
            </a:r>
          </a:p>
          <a:p>
            <a:pPr algn="ctr">
              <a:lnSpc>
                <a:spcPts val="2659"/>
              </a:lnSpc>
            </a:pPr>
          </a:p>
          <a:p>
            <a:pPr algn="ctr">
              <a:lnSpc>
                <a:spcPts val="3079"/>
              </a:lnSpc>
            </a:pPr>
            <a:r>
              <a:rPr lang="en-US" b="true" sz="2199">
                <a:solidFill>
                  <a:srgbClr val="FFFFFF"/>
                </a:solidFill>
                <a:latin typeface="Canva Sans Bold"/>
                <a:ea typeface="Canva Sans Bold"/>
                <a:cs typeface="Canva Sans Bold"/>
                <a:sym typeface="Canva Sans Bold"/>
              </a:rPr>
              <a:t>💿 Top Albums by Track Count</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Audiobook/Soundtrack Influence:</a:t>
            </a:r>
            <a:r>
              <a:rPr lang="en-US" sz="1899">
                <a:solidFill>
                  <a:srgbClr val="FFFFFF"/>
                </a:solidFill>
                <a:latin typeface="Canva Sans"/>
                <a:ea typeface="Canva Sans"/>
                <a:cs typeface="Canva Sans"/>
                <a:sym typeface="Canva Sans"/>
              </a:rPr>
              <a:t> The top albums are heavily dominated by long-form spoken word content (e.g., "Cottage by the Sea," "Nowhere to Hide," and other unabridged titles), which likely accounts for the high counts in instrumentalness and speechiness seen in other analysis.</a:t>
            </a:r>
          </a:p>
          <a:p>
            <a:pPr algn="ctr">
              <a:lnSpc>
                <a:spcPts val="3079"/>
              </a:lnSpc>
            </a:pPr>
          </a:p>
          <a:p>
            <a:pPr algn="ctr">
              <a:lnSpc>
                <a:spcPts val="3079"/>
              </a:lnSpc>
            </a:pPr>
            <a:r>
              <a:rPr lang="en-US" b="true" sz="2199">
                <a:solidFill>
                  <a:srgbClr val="FFFFFF"/>
                </a:solidFill>
                <a:latin typeface="Canva Sans Bold"/>
                <a:ea typeface="Canva Sans Bold"/>
                <a:cs typeface="Canva Sans Bold"/>
                <a:sym typeface="Canva Sans Bold"/>
              </a:rPr>
              <a:t>🗣️ Top 10 Languages in Dataset</a:t>
            </a:r>
          </a:p>
          <a:p>
            <a:pPr algn="ctr">
              <a:lnSpc>
                <a:spcPts val="2659"/>
              </a:lnSpc>
            </a:pPr>
          </a:p>
          <a:p>
            <a:pPr algn="ctr" marL="410209" indent="-205105" lvl="1">
              <a:lnSpc>
                <a:spcPts val="2659"/>
              </a:lnSpc>
              <a:buFont typeface="Arial"/>
              <a:buChar char="•"/>
            </a:pPr>
            <a:r>
              <a:rPr lang="en-US" sz="1899" i="true">
                <a:solidFill>
                  <a:srgbClr val="FFFFFF"/>
                </a:solidFill>
                <a:latin typeface="Canva Sans Italics"/>
                <a:ea typeface="Canva Sans Italics"/>
                <a:cs typeface="Canva Sans Italics"/>
                <a:sym typeface="Canva Sans Italics"/>
              </a:rPr>
              <a:t>English Leads, but Multilingual: </a:t>
            </a:r>
            <a:r>
              <a:rPr lang="en-US" sz="1899">
                <a:solidFill>
                  <a:srgbClr val="FFFFFF"/>
                </a:solidFill>
                <a:latin typeface="Canva Sans"/>
                <a:ea typeface="Canva Sans"/>
                <a:cs typeface="Canva Sans"/>
                <a:sym typeface="Canva Sans"/>
              </a:rPr>
              <a:t>English is the most frequent language (over 20,000), but the dataset shows strong representation from "Unknown," Tamil, and Korean, highlighting a significant non-Western music influence.</a:t>
            </a:r>
          </a:p>
          <a:p>
            <a:pPr algn="ctr">
              <a:lnSpc>
                <a:spcPts val="26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51981" t="-51981" r="-51981" b="-51981"/>
            </a:stretch>
          </a:blipFill>
        </p:spPr>
      </p:sp>
      <p:sp>
        <p:nvSpPr>
          <p:cNvPr name="Freeform 3" id="3"/>
          <p:cNvSpPr/>
          <p:nvPr/>
        </p:nvSpPr>
        <p:spPr>
          <a:xfrm flipH="false" flipV="false" rot="0">
            <a:off x="49530" y="3026164"/>
            <a:ext cx="7800135" cy="5407698"/>
          </a:xfrm>
          <a:custGeom>
            <a:avLst/>
            <a:gdLst/>
            <a:ahLst/>
            <a:cxnLst/>
            <a:rect r="r" b="b" t="t" l="l"/>
            <a:pathLst>
              <a:path h="5407698" w="7800135">
                <a:moveTo>
                  <a:pt x="0" y="0"/>
                </a:moveTo>
                <a:lnTo>
                  <a:pt x="7800135" y="0"/>
                </a:lnTo>
                <a:lnTo>
                  <a:pt x="7800135" y="5407698"/>
                </a:lnTo>
                <a:lnTo>
                  <a:pt x="0" y="5407698"/>
                </a:lnTo>
                <a:lnTo>
                  <a:pt x="0" y="0"/>
                </a:lnTo>
                <a:close/>
              </a:path>
            </a:pathLst>
          </a:custGeom>
          <a:blipFill>
            <a:blip r:embed="rId3"/>
            <a:stretch>
              <a:fillRect l="0" t="0" r="0" b="0"/>
            </a:stretch>
          </a:blipFill>
        </p:spPr>
      </p:sp>
      <p:sp>
        <p:nvSpPr>
          <p:cNvPr name="TextBox 4" id="4"/>
          <p:cNvSpPr txBox="true"/>
          <p:nvPr/>
        </p:nvSpPr>
        <p:spPr>
          <a:xfrm rot="0">
            <a:off x="-4848392" y="923925"/>
            <a:ext cx="27984784" cy="862712"/>
          </a:xfrm>
          <a:prstGeom prst="rect">
            <a:avLst/>
          </a:prstGeom>
        </p:spPr>
        <p:txBody>
          <a:bodyPr anchor="t" rtlCol="false" tIns="0" lIns="0" bIns="0" rIns="0">
            <a:spAutoFit/>
          </a:bodyPr>
          <a:lstStyle/>
          <a:p>
            <a:pPr algn="ctr">
              <a:lnSpc>
                <a:spcPts val="7048"/>
              </a:lnSpc>
              <a:spcBef>
                <a:spcPct val="0"/>
              </a:spcBef>
            </a:pPr>
            <a:r>
              <a:rPr lang="en-US" b="true" sz="5034">
                <a:solidFill>
                  <a:srgbClr val="FFFFFF"/>
                </a:solidFill>
                <a:latin typeface="Canva Sans Bold"/>
                <a:ea typeface="Canva Sans Bold"/>
                <a:cs typeface="Canva Sans Bold"/>
                <a:sym typeface="Canva Sans Bold"/>
              </a:rPr>
              <a:t>📈 Correlation with Popularity</a:t>
            </a:r>
          </a:p>
        </p:txBody>
      </p:sp>
      <p:sp>
        <p:nvSpPr>
          <p:cNvPr name="TextBox 5" id="5"/>
          <p:cNvSpPr txBox="true"/>
          <p:nvPr/>
        </p:nvSpPr>
        <p:spPr>
          <a:xfrm rot="0">
            <a:off x="7849665" y="2978539"/>
            <a:ext cx="10438335" cy="4798759"/>
          </a:xfrm>
          <a:prstGeom prst="rect">
            <a:avLst/>
          </a:prstGeom>
        </p:spPr>
        <p:txBody>
          <a:bodyPr anchor="t" rtlCol="false" tIns="0" lIns="0" bIns="0" rIns="0">
            <a:spAutoFit/>
          </a:bodyPr>
          <a:lstStyle/>
          <a:p>
            <a:pPr algn="ctr" marL="420458" indent="-210229" lvl="1">
              <a:lnSpc>
                <a:spcPts val="2726"/>
              </a:lnSpc>
              <a:buFont typeface="Arial"/>
              <a:buChar char="•"/>
            </a:pPr>
            <a:r>
              <a:rPr lang="en-US" sz="1947" i="true">
                <a:solidFill>
                  <a:srgbClr val="FFFFFF"/>
                </a:solidFill>
                <a:latin typeface="Canva Sans Italics"/>
                <a:ea typeface="Canva Sans Italics"/>
                <a:cs typeface="Canva Sans Italics"/>
                <a:sym typeface="Canva Sans Italics"/>
              </a:rPr>
              <a:t>Strongest Positive Predictor (Energy): </a:t>
            </a:r>
            <a:r>
              <a:rPr lang="en-US" sz="1947">
                <a:solidFill>
                  <a:srgbClr val="FFFFFF"/>
                </a:solidFill>
                <a:latin typeface="Canva Sans"/>
                <a:ea typeface="Canva Sans"/>
                <a:cs typeface="Canva Sans"/>
                <a:sym typeface="Canva Sans"/>
              </a:rPr>
              <a:t>Energy has the strongest positive linear correlation with Popularity (coefficient $\approx$ +0.15).</a:t>
            </a:r>
          </a:p>
          <a:p>
            <a:pPr algn="ctr">
              <a:lnSpc>
                <a:spcPts val="2726"/>
              </a:lnSpc>
            </a:pPr>
          </a:p>
          <a:p>
            <a:pPr algn="ctr" marL="420458" indent="-210229" lvl="1">
              <a:lnSpc>
                <a:spcPts val="2726"/>
              </a:lnSpc>
              <a:buFont typeface="Arial"/>
              <a:buChar char="•"/>
            </a:pPr>
            <a:r>
              <a:rPr lang="en-US" sz="1947" i="true">
                <a:solidFill>
                  <a:srgbClr val="FFFFFF"/>
                </a:solidFill>
                <a:latin typeface="Canva Sans Italics"/>
                <a:ea typeface="Canva Sans Italics"/>
                <a:cs typeface="Canva Sans Italics"/>
                <a:sym typeface="Canva Sans Italics"/>
              </a:rPr>
              <a:t>Strongest Negative Predictor (Acousticness)</a:t>
            </a:r>
            <a:r>
              <a:rPr lang="en-US" sz="1947">
                <a:solidFill>
                  <a:srgbClr val="FFFFFF"/>
                </a:solidFill>
                <a:latin typeface="Canva Sans"/>
                <a:ea typeface="Canva Sans"/>
                <a:cs typeface="Canva Sans"/>
                <a:sym typeface="Canva Sans"/>
              </a:rPr>
              <a:t>: Acousticness has the strongest negative linear correlation with Popularity (coefficient $\approx$ -0.15).</a:t>
            </a:r>
          </a:p>
          <a:p>
            <a:pPr algn="ctr">
              <a:lnSpc>
                <a:spcPts val="2726"/>
              </a:lnSpc>
            </a:pPr>
          </a:p>
          <a:p>
            <a:pPr algn="ctr" marL="420458" indent="-210229" lvl="1">
              <a:lnSpc>
                <a:spcPts val="2726"/>
              </a:lnSpc>
              <a:buFont typeface="Arial"/>
              <a:buChar char="•"/>
            </a:pPr>
            <a:r>
              <a:rPr lang="en-US" sz="1947" i="true">
                <a:solidFill>
                  <a:srgbClr val="FFFFFF"/>
                </a:solidFill>
                <a:latin typeface="Canva Sans Italics"/>
                <a:ea typeface="Canva Sans Italics"/>
                <a:cs typeface="Canva Sans Italics"/>
                <a:sym typeface="Canva Sans Italics"/>
              </a:rPr>
              <a:t>Negative Association with Rawness:</a:t>
            </a:r>
            <a:r>
              <a:rPr lang="en-US" sz="1947">
                <a:solidFill>
                  <a:srgbClr val="FFFFFF"/>
                </a:solidFill>
                <a:latin typeface="Canva Sans"/>
                <a:ea typeface="Canva Sans"/>
                <a:cs typeface="Canva Sans"/>
                <a:sym typeface="Canva Sans"/>
              </a:rPr>
              <a:t> Features associated with "raw" music like Instrumentalness and Acousticness both show negative correlations, suggesting popular music is typically less acoustic and less instrumental.</a:t>
            </a:r>
          </a:p>
          <a:p>
            <a:pPr algn="ctr">
              <a:lnSpc>
                <a:spcPts val="2726"/>
              </a:lnSpc>
            </a:pPr>
          </a:p>
          <a:p>
            <a:pPr algn="ctr" marL="420458" indent="-210229" lvl="1">
              <a:lnSpc>
                <a:spcPts val="2726"/>
              </a:lnSpc>
              <a:buFont typeface="Arial"/>
              <a:buChar char="•"/>
            </a:pPr>
            <a:r>
              <a:rPr lang="en-US" sz="1947" i="true">
                <a:solidFill>
                  <a:srgbClr val="FFFFFF"/>
                </a:solidFill>
                <a:latin typeface="Canva Sans Italics"/>
                <a:ea typeface="Canva Sans Italics"/>
                <a:cs typeface="Canva Sans Italics"/>
                <a:sym typeface="Canva Sans Italics"/>
              </a:rPr>
              <a:t>Weak/Negligible Predictors:</a:t>
            </a:r>
            <a:r>
              <a:rPr lang="en-US" sz="1947">
                <a:solidFill>
                  <a:srgbClr val="FFFFFF"/>
                </a:solidFill>
                <a:latin typeface="Canva Sans"/>
                <a:ea typeface="Canva Sans"/>
                <a:cs typeface="Canva Sans"/>
                <a:sym typeface="Canva Sans"/>
              </a:rPr>
              <a:t> Most other features, including Loudness, Valence, Key, Liveness, Mode, and Year, have correlation coefficients very close to $\mathbf{0}$, meaning they are poor linear predictors of a song's popularity.</a:t>
            </a:r>
          </a:p>
          <a:p>
            <a:pPr algn="ctr">
              <a:lnSpc>
                <a:spcPts val="272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583933"/>
            <a:ext cx="18288000" cy="11111620"/>
            <a:chOff x="0" y="0"/>
            <a:chExt cx="4816593" cy="2926517"/>
          </a:xfrm>
        </p:grpSpPr>
        <p:sp>
          <p:nvSpPr>
            <p:cNvPr name="Freeform 4" id="4"/>
            <p:cNvSpPr/>
            <p:nvPr/>
          </p:nvSpPr>
          <p:spPr>
            <a:xfrm flipH="false" flipV="false" rot="0">
              <a:off x="0" y="0"/>
              <a:ext cx="4816592" cy="2926517"/>
            </a:xfrm>
            <a:custGeom>
              <a:avLst/>
              <a:gdLst/>
              <a:ahLst/>
              <a:cxnLst/>
              <a:rect r="r" b="b" t="t" l="l"/>
              <a:pathLst>
                <a:path h="2926517" w="4816592">
                  <a:moveTo>
                    <a:pt x="0" y="0"/>
                  </a:moveTo>
                  <a:lnTo>
                    <a:pt x="4816592" y="0"/>
                  </a:lnTo>
                  <a:lnTo>
                    <a:pt x="4816592" y="2926517"/>
                  </a:lnTo>
                  <a:lnTo>
                    <a:pt x="0" y="2926517"/>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96461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1510073"/>
            <a:ext cx="7748227" cy="7748227"/>
          </a:xfrm>
          <a:custGeom>
            <a:avLst/>
            <a:gdLst/>
            <a:ahLst/>
            <a:cxnLst/>
            <a:rect r="r" b="b" t="t" l="l"/>
            <a:pathLst>
              <a:path h="7748227" w="7748227">
                <a:moveTo>
                  <a:pt x="0" y="0"/>
                </a:moveTo>
                <a:lnTo>
                  <a:pt x="7748227" y="0"/>
                </a:lnTo>
                <a:lnTo>
                  <a:pt x="7748227" y="7748227"/>
                </a:lnTo>
                <a:lnTo>
                  <a:pt x="0" y="7748227"/>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598915" y="1042987"/>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8455914" y="899987"/>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3226599" y="8963464"/>
            <a:ext cx="12370599" cy="1799360"/>
          </a:xfrm>
          <a:custGeom>
            <a:avLst/>
            <a:gdLst/>
            <a:ahLst/>
            <a:cxnLst/>
            <a:rect r="r" b="b" t="t" l="l"/>
            <a:pathLst>
              <a:path h="1799360" w="12370599">
                <a:moveTo>
                  <a:pt x="0" y="1799360"/>
                </a:moveTo>
                <a:lnTo>
                  <a:pt x="12370599" y="1799360"/>
                </a:lnTo>
                <a:lnTo>
                  <a:pt x="12370599" y="0"/>
                </a:lnTo>
                <a:lnTo>
                  <a:pt x="0" y="0"/>
                </a:lnTo>
                <a:lnTo>
                  <a:pt x="0" y="17993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0" y="2803547"/>
            <a:ext cx="5771146" cy="5170462"/>
          </a:xfrm>
          <a:custGeom>
            <a:avLst/>
            <a:gdLst/>
            <a:ahLst/>
            <a:cxnLst/>
            <a:rect r="r" b="b" t="t" l="l"/>
            <a:pathLst>
              <a:path h="5170462" w="5771146">
                <a:moveTo>
                  <a:pt x="0" y="0"/>
                </a:moveTo>
                <a:lnTo>
                  <a:pt x="5771146" y="0"/>
                </a:lnTo>
                <a:lnTo>
                  <a:pt x="5771146" y="5170461"/>
                </a:lnTo>
                <a:lnTo>
                  <a:pt x="0" y="5170461"/>
                </a:lnTo>
                <a:lnTo>
                  <a:pt x="0" y="0"/>
                </a:lnTo>
                <a:close/>
              </a:path>
            </a:pathLst>
          </a:custGeom>
          <a:blipFill>
            <a:blip r:embed="rId7"/>
            <a:stretch>
              <a:fillRect l="0" t="-15549" r="0" b="0"/>
            </a:stretch>
          </a:blipFill>
        </p:spPr>
      </p:sp>
      <p:sp>
        <p:nvSpPr>
          <p:cNvPr name="TextBox 13" id="13"/>
          <p:cNvSpPr txBox="true"/>
          <p:nvPr/>
        </p:nvSpPr>
        <p:spPr>
          <a:xfrm rot="0">
            <a:off x="-748701" y="1081213"/>
            <a:ext cx="19785402" cy="903607"/>
          </a:xfrm>
          <a:prstGeom prst="rect">
            <a:avLst/>
          </a:prstGeom>
        </p:spPr>
        <p:txBody>
          <a:bodyPr anchor="t" rtlCol="false" tIns="0" lIns="0" bIns="0" rIns="0">
            <a:spAutoFit/>
          </a:bodyPr>
          <a:lstStyle/>
          <a:p>
            <a:pPr algn="ctr">
              <a:lnSpc>
                <a:spcPts val="7419"/>
              </a:lnSpc>
              <a:spcBef>
                <a:spcPct val="0"/>
              </a:spcBef>
            </a:pPr>
            <a:r>
              <a:rPr lang="en-US" b="true" sz="5299">
                <a:solidFill>
                  <a:srgbClr val="FFFFFF"/>
                </a:solidFill>
                <a:latin typeface="Canva Sans Bold"/>
                <a:ea typeface="Canva Sans Bold"/>
                <a:cs typeface="Canva Sans Bold"/>
                <a:sym typeface="Canva Sans Bold"/>
              </a:rPr>
              <a:t>📊 Key Audio Features and Popularity Pairplot Analysis</a:t>
            </a:r>
          </a:p>
        </p:txBody>
      </p:sp>
      <p:sp>
        <p:nvSpPr>
          <p:cNvPr name="TextBox 14" id="14"/>
          <p:cNvSpPr txBox="true"/>
          <p:nvPr/>
        </p:nvSpPr>
        <p:spPr>
          <a:xfrm rot="0">
            <a:off x="5987271" y="2765447"/>
            <a:ext cx="12300729" cy="5501647"/>
          </a:xfrm>
          <a:prstGeom prst="rect">
            <a:avLst/>
          </a:prstGeom>
        </p:spPr>
        <p:txBody>
          <a:bodyPr anchor="t" rtlCol="false" tIns="0" lIns="0" bIns="0" rIns="0">
            <a:spAutoFit/>
          </a:bodyPr>
          <a:lstStyle/>
          <a:p>
            <a:pPr algn="ctr" marL="448076" indent="-224038" lvl="1">
              <a:lnSpc>
                <a:spcPts val="2905"/>
              </a:lnSpc>
              <a:buFont typeface="Arial"/>
              <a:buChar char="•"/>
            </a:pPr>
            <a:r>
              <a:rPr lang="en-US" sz="2075" i="true">
                <a:solidFill>
                  <a:srgbClr val="FFFFFF"/>
                </a:solidFill>
                <a:latin typeface="Canva Sans Italics"/>
                <a:ea typeface="Canva Sans Italics"/>
                <a:cs typeface="Canva Sans Italics"/>
                <a:sym typeface="Canva Sans Italics"/>
              </a:rPr>
              <a:t>Popularity is Highly Skewed: </a:t>
            </a:r>
            <a:r>
              <a:rPr lang="en-US" sz="2075">
                <a:solidFill>
                  <a:srgbClr val="FFFFFF"/>
                </a:solidFill>
                <a:latin typeface="Canva Sans"/>
                <a:ea typeface="Canva Sans"/>
                <a:cs typeface="Canva Sans"/>
                <a:sym typeface="Canva Sans"/>
              </a:rPr>
              <a:t>The vast majority of tracks in the dataset have very low </a:t>
            </a:r>
            <a:r>
              <a:rPr lang="en-US" sz="2075" i="true">
                <a:solidFill>
                  <a:srgbClr val="FFFFFF"/>
                </a:solidFill>
                <a:latin typeface="Canva Sans Italics"/>
                <a:ea typeface="Canva Sans Italics"/>
                <a:cs typeface="Canva Sans Italics"/>
                <a:sym typeface="Canva Sans Italics"/>
              </a:rPr>
              <a:t>popularity (close to 0).</a:t>
            </a:r>
          </a:p>
          <a:p>
            <a:pPr algn="ctr">
              <a:lnSpc>
                <a:spcPts val="2905"/>
              </a:lnSpc>
            </a:pPr>
          </a:p>
          <a:p>
            <a:pPr algn="ctr" marL="448076" indent="-224038" lvl="1">
              <a:lnSpc>
                <a:spcPts val="2905"/>
              </a:lnSpc>
              <a:buFont typeface="Arial"/>
              <a:buChar char="•"/>
            </a:pPr>
            <a:r>
              <a:rPr lang="en-US" sz="2075" i="true">
                <a:solidFill>
                  <a:srgbClr val="FFFFFF"/>
                </a:solidFill>
                <a:latin typeface="Canva Sans Italics"/>
                <a:ea typeface="Canva Sans Italics"/>
                <a:cs typeface="Canva Sans Italics"/>
                <a:sym typeface="Canva Sans Italics"/>
              </a:rPr>
              <a:t>Strong Inverse Correlation:</a:t>
            </a:r>
            <a:r>
              <a:rPr lang="en-US" sz="2075">
                <a:solidFill>
                  <a:srgbClr val="FFFFFF"/>
                </a:solidFill>
                <a:latin typeface="Canva Sans"/>
                <a:ea typeface="Canva Sans"/>
                <a:cs typeface="Canva Sans"/>
                <a:sym typeface="Canva Sans"/>
              </a:rPr>
              <a:t> There is a clear strong negative relationship between Energy and Acousticness. Tracks that are high in one feature are typically low in the other.</a:t>
            </a:r>
          </a:p>
          <a:p>
            <a:pPr algn="ctr">
              <a:lnSpc>
                <a:spcPts val="2905"/>
              </a:lnSpc>
            </a:pPr>
          </a:p>
          <a:p>
            <a:pPr algn="ctr" marL="448076" indent="-224038" lvl="1">
              <a:lnSpc>
                <a:spcPts val="2905"/>
              </a:lnSpc>
              <a:buFont typeface="Arial"/>
              <a:buChar char="•"/>
            </a:pPr>
            <a:r>
              <a:rPr lang="en-US" sz="2075" i="true">
                <a:solidFill>
                  <a:srgbClr val="FFFFFF"/>
                </a:solidFill>
                <a:latin typeface="Canva Sans Italics"/>
                <a:ea typeface="Canva Sans Italics"/>
                <a:cs typeface="Canva Sans Italics"/>
                <a:sym typeface="Canva Sans Italics"/>
              </a:rPr>
              <a:t>No Strong Correlation with Popularity:</a:t>
            </a:r>
            <a:r>
              <a:rPr lang="en-US" sz="2075">
                <a:solidFill>
                  <a:srgbClr val="FFFFFF"/>
                </a:solidFill>
                <a:latin typeface="Canva Sans"/>
                <a:ea typeface="Canva Sans"/>
                <a:cs typeface="Canva Sans"/>
                <a:sym typeface="Canva Sans"/>
              </a:rPr>
              <a:t> None of the individual audio features (Danceability, Energy, Valence, Acousticness, Tempo) show a strong linear correlation with a track's Popularity. This suggests that high popularity is not simply predicted by a high or low value of any single feature.</a:t>
            </a:r>
          </a:p>
          <a:p>
            <a:pPr algn="ctr">
              <a:lnSpc>
                <a:spcPts val="2905"/>
              </a:lnSpc>
            </a:pPr>
          </a:p>
          <a:p>
            <a:pPr algn="ctr" marL="448076" indent="-224038" lvl="1">
              <a:lnSpc>
                <a:spcPts val="2905"/>
              </a:lnSpc>
              <a:buFont typeface="Arial"/>
              <a:buChar char="•"/>
            </a:pPr>
            <a:r>
              <a:rPr lang="en-US" sz="2075" i="true">
                <a:solidFill>
                  <a:srgbClr val="FFFFFF"/>
                </a:solidFill>
                <a:latin typeface="Canva Sans Italics"/>
                <a:ea typeface="Canva Sans Italics"/>
                <a:cs typeface="Canva Sans Italics"/>
                <a:sym typeface="Canva Sans Italics"/>
              </a:rPr>
              <a:t>Broad Feature Distributions:</a:t>
            </a:r>
            <a:r>
              <a:rPr lang="en-US" sz="2075">
                <a:solidFill>
                  <a:srgbClr val="FFFFFF"/>
                </a:solidFill>
                <a:latin typeface="Canva Sans"/>
                <a:ea typeface="Canva Sans"/>
                <a:cs typeface="Canva Sans"/>
                <a:sym typeface="Canva Sans"/>
              </a:rPr>
              <a:t> Features like Energy, Valence, and Tempo are generally well-distributed across their possible ranges, meaning the dataset contains a diverse mix of tracks in terms of sound qualities.</a:t>
            </a:r>
          </a:p>
          <a:p>
            <a:pPr algn="ctr">
              <a:lnSpc>
                <a:spcPts val="290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70D32">
                    <a:alpha val="86000"/>
                  </a:srgbClr>
                </a:gs>
                <a:gs pos="100000">
                  <a:srgbClr val="001496">
                    <a:alpha val="86000"/>
                  </a:srgbClr>
                </a:gs>
              </a:gsLst>
              <a:path path="circle">
                <a:fillToRect l="0" r="100000" t="0" b="100000"/>
              </a:path>
              <a:tileRect r="0" l="-100000" b="0" t="-10000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1579892"/>
            <a:ext cx="7794364" cy="6789037"/>
          </a:xfrm>
          <a:custGeom>
            <a:avLst/>
            <a:gdLst/>
            <a:ahLst/>
            <a:cxnLst/>
            <a:rect r="r" b="b" t="t" l="l"/>
            <a:pathLst>
              <a:path h="6789037" w="7794364">
                <a:moveTo>
                  <a:pt x="0" y="0"/>
                </a:moveTo>
                <a:lnTo>
                  <a:pt x="7794364" y="0"/>
                </a:lnTo>
                <a:lnTo>
                  <a:pt x="7794364" y="6789037"/>
                </a:lnTo>
                <a:lnTo>
                  <a:pt x="0" y="6789037"/>
                </a:lnTo>
                <a:lnTo>
                  <a:pt x="0" y="0"/>
                </a:lnTo>
                <a:close/>
              </a:path>
            </a:pathLst>
          </a:custGeom>
          <a:blipFill>
            <a:blip r:embed="rId3">
              <a:alphaModFix amt="40000"/>
            </a:blip>
            <a:stretch>
              <a:fillRect l="0" t="-768" r="-7371" b="-1237"/>
            </a:stretch>
          </a:blipFill>
        </p:spPr>
      </p:sp>
      <p:sp>
        <p:nvSpPr>
          <p:cNvPr name="AutoShape 7" id="7"/>
          <p:cNvSpPr/>
          <p:nvPr/>
        </p:nvSpPr>
        <p:spPr>
          <a:xfrm>
            <a:off x="-5590449" y="9258300"/>
            <a:ext cx="15717833" cy="19050"/>
          </a:xfrm>
          <a:prstGeom prst="line">
            <a:avLst/>
          </a:prstGeom>
          <a:ln cap="flat" w="28575">
            <a:solidFill>
              <a:srgbClr val="64DBFF"/>
            </a:solidFill>
            <a:prstDash val="solid"/>
            <a:headEnd type="none" len="sm" w="sm"/>
            <a:tailEnd type="none" len="sm" w="sm"/>
          </a:ln>
        </p:spPr>
      </p:sp>
      <p:grpSp>
        <p:nvGrpSpPr>
          <p:cNvPr name="Group 8" id="8"/>
          <p:cNvGrpSpPr/>
          <p:nvPr/>
        </p:nvGrpSpPr>
        <p:grpSpPr>
          <a:xfrm rot="0">
            <a:off x="9984383" y="9115299"/>
            <a:ext cx="286001" cy="2860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DB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482490" y="-2571187"/>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4">
              <a:alphaModFix amt="58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2932281"/>
            <a:ext cx="7756813" cy="5809067"/>
          </a:xfrm>
          <a:custGeom>
            <a:avLst/>
            <a:gdLst/>
            <a:ahLst/>
            <a:cxnLst/>
            <a:rect r="r" b="b" t="t" l="l"/>
            <a:pathLst>
              <a:path h="5809067" w="7756813">
                <a:moveTo>
                  <a:pt x="0" y="0"/>
                </a:moveTo>
                <a:lnTo>
                  <a:pt x="7756813" y="0"/>
                </a:lnTo>
                <a:lnTo>
                  <a:pt x="7756813" y="5809066"/>
                </a:lnTo>
                <a:lnTo>
                  <a:pt x="0" y="5809066"/>
                </a:lnTo>
                <a:lnTo>
                  <a:pt x="0" y="0"/>
                </a:lnTo>
                <a:close/>
              </a:path>
            </a:pathLst>
          </a:custGeom>
          <a:blipFill>
            <a:blip r:embed="rId6"/>
            <a:stretch>
              <a:fillRect l="0" t="0" r="0" b="0"/>
            </a:stretch>
          </a:blipFill>
        </p:spPr>
      </p:sp>
      <p:sp>
        <p:nvSpPr>
          <p:cNvPr name="TextBox 13" id="13"/>
          <p:cNvSpPr txBox="true"/>
          <p:nvPr/>
        </p:nvSpPr>
        <p:spPr>
          <a:xfrm rot="0">
            <a:off x="78998" y="942975"/>
            <a:ext cx="18130004" cy="755017"/>
          </a:xfrm>
          <a:prstGeom prst="rect">
            <a:avLst/>
          </a:prstGeom>
        </p:spPr>
        <p:txBody>
          <a:bodyPr anchor="t" rtlCol="false" tIns="0" lIns="0" bIns="0" rIns="0">
            <a:spAutoFit/>
          </a:bodyPr>
          <a:lstStyle/>
          <a:p>
            <a:pPr algn="ctr">
              <a:lnSpc>
                <a:spcPts val="6159"/>
              </a:lnSpc>
              <a:spcBef>
                <a:spcPct val="0"/>
              </a:spcBef>
            </a:pPr>
            <a:r>
              <a:rPr lang="en-US" b="true" sz="4399">
                <a:solidFill>
                  <a:srgbClr val="FFFFFF"/>
                </a:solidFill>
                <a:latin typeface="Canva Sans Bold"/>
                <a:ea typeface="Canva Sans Bold"/>
                <a:cs typeface="Canva Sans Bold"/>
                <a:sym typeface="Canva Sans Bold"/>
              </a:rPr>
              <a:t>📉 Popularity vs. Audio Features: Weak Linear Correlation Analysis</a:t>
            </a:r>
          </a:p>
        </p:txBody>
      </p:sp>
      <p:sp>
        <p:nvSpPr>
          <p:cNvPr name="TextBox 14" id="14"/>
          <p:cNvSpPr txBox="true"/>
          <p:nvPr/>
        </p:nvSpPr>
        <p:spPr>
          <a:xfrm rot="0">
            <a:off x="7835811" y="2884656"/>
            <a:ext cx="10452189" cy="6342961"/>
          </a:xfrm>
          <a:prstGeom prst="rect">
            <a:avLst/>
          </a:prstGeom>
        </p:spPr>
        <p:txBody>
          <a:bodyPr anchor="t" rtlCol="false" tIns="0" lIns="0" bIns="0" rIns="0">
            <a:spAutoFit/>
          </a:bodyPr>
          <a:lstStyle/>
          <a:p>
            <a:pPr algn="ctr" marL="434419" indent="-217210" lvl="1">
              <a:lnSpc>
                <a:spcPts val="2816"/>
              </a:lnSpc>
              <a:buFont typeface="Arial"/>
              <a:buChar char="•"/>
            </a:pPr>
            <a:r>
              <a:rPr lang="en-US" sz="2012" i="true">
                <a:solidFill>
                  <a:srgbClr val="FFFFFF"/>
                </a:solidFill>
                <a:latin typeface="Canva Sans Italics"/>
                <a:ea typeface="Canva Sans Italics"/>
                <a:cs typeface="Canva Sans Italics"/>
                <a:sym typeface="Canva Sans Italics"/>
              </a:rPr>
              <a:t>Weak to No Linear Correlation</a:t>
            </a:r>
            <a:r>
              <a:rPr lang="en-US" sz="2012">
                <a:solidFill>
                  <a:srgbClr val="FFFFFF"/>
                </a:solidFill>
                <a:latin typeface="Canva Sans"/>
                <a:ea typeface="Canva Sans"/>
                <a:cs typeface="Canva Sans"/>
                <a:sym typeface="Canva Sans"/>
              </a:rPr>
              <a:t>: The red regression lines are all nearly flat, confirming that there is no strong linear relationship between Popularity and any of the individual audio features (Danceability, Energy, Valence, Acousticness, or Tempo).</a:t>
            </a:r>
          </a:p>
          <a:p>
            <a:pPr algn="ctr">
              <a:lnSpc>
                <a:spcPts val="2816"/>
              </a:lnSpc>
            </a:pPr>
          </a:p>
          <a:p>
            <a:pPr algn="ctr" marL="434419" indent="-217210" lvl="1">
              <a:lnSpc>
                <a:spcPts val="2816"/>
              </a:lnSpc>
              <a:buFont typeface="Arial"/>
              <a:buChar char="•"/>
            </a:pPr>
            <a:r>
              <a:rPr lang="en-US" sz="2012" i="true">
                <a:solidFill>
                  <a:srgbClr val="FFFFFF"/>
                </a:solidFill>
                <a:latin typeface="Canva Sans Italics"/>
                <a:ea typeface="Canva Sans Italics"/>
                <a:cs typeface="Canva Sans Italics"/>
                <a:sym typeface="Canva Sans Italics"/>
              </a:rPr>
              <a:t>Acousticness Shows Weakest Negative Trend</a:t>
            </a:r>
            <a:r>
              <a:rPr lang="en-US" sz="2012">
                <a:solidFill>
                  <a:srgbClr val="FFFFFF"/>
                </a:solidFill>
                <a:latin typeface="Canva Sans"/>
                <a:ea typeface="Canva Sans"/>
                <a:cs typeface="Canva Sans"/>
                <a:sym typeface="Canva Sans"/>
              </a:rPr>
              <a:t>: Of the five, only Acousticness shows a slightly perceptible negative slope, but the correlation is still extremely weak.</a:t>
            </a:r>
          </a:p>
          <a:p>
            <a:pPr algn="ctr">
              <a:lnSpc>
                <a:spcPts val="2816"/>
              </a:lnSpc>
            </a:pPr>
          </a:p>
          <a:p>
            <a:pPr algn="ctr" marL="434419" indent="-217210" lvl="1">
              <a:lnSpc>
                <a:spcPts val="2816"/>
              </a:lnSpc>
              <a:buFont typeface="Arial"/>
              <a:buChar char="•"/>
            </a:pPr>
            <a:r>
              <a:rPr lang="en-US" sz="2012" i="true">
                <a:solidFill>
                  <a:srgbClr val="FFFFFF"/>
                </a:solidFill>
                <a:latin typeface="Canva Sans Italics"/>
                <a:ea typeface="Canva Sans Italics"/>
                <a:cs typeface="Canva Sans Italics"/>
                <a:sym typeface="Canva Sans Italics"/>
              </a:rPr>
              <a:t>Popularity Skew: </a:t>
            </a:r>
            <a:r>
              <a:rPr lang="en-US" sz="2012">
                <a:solidFill>
                  <a:srgbClr val="FFFFFF"/>
                </a:solidFill>
                <a:latin typeface="Canva Sans"/>
                <a:ea typeface="Canva Sans"/>
                <a:cs typeface="Canva Sans"/>
                <a:sym typeface="Canva Sans"/>
              </a:rPr>
              <a:t>The data is heavily concentrated at the low end of the Popularity axis (0-20), indicating that the vast majority of tracks in the dataset are unpopular, regardless of their audio features.</a:t>
            </a:r>
          </a:p>
          <a:p>
            <a:pPr algn="ctr">
              <a:lnSpc>
                <a:spcPts val="2816"/>
              </a:lnSpc>
            </a:pPr>
          </a:p>
          <a:p>
            <a:pPr algn="ctr" marL="434419" indent="-217210" lvl="1">
              <a:lnSpc>
                <a:spcPts val="2816"/>
              </a:lnSpc>
              <a:buFont typeface="Arial"/>
              <a:buChar char="•"/>
            </a:pPr>
            <a:r>
              <a:rPr lang="en-US" sz="2012" i="true">
                <a:solidFill>
                  <a:srgbClr val="FFFFFF"/>
                </a:solidFill>
                <a:latin typeface="Canva Sans Italics"/>
                <a:ea typeface="Canva Sans Italics"/>
                <a:cs typeface="Canva Sans Italics"/>
                <a:sym typeface="Canva Sans Italics"/>
              </a:rPr>
              <a:t>Features Don't Predict High Popularity:</a:t>
            </a:r>
            <a:r>
              <a:rPr lang="en-US" sz="2012">
                <a:solidFill>
                  <a:srgbClr val="FFFFFF"/>
                </a:solidFill>
                <a:latin typeface="Canva Sans"/>
                <a:ea typeface="Canva Sans"/>
                <a:cs typeface="Canva Sans"/>
                <a:sym typeface="Canva Sans"/>
              </a:rPr>
              <a:t> Even tracks with high values for features often associated with hit songs (like high Energy or Danceability) are almost all low in Popularity, proving that no single audio feature can reliably predict high popularity.</a:t>
            </a:r>
          </a:p>
          <a:p>
            <a:pPr algn="ctr">
              <a:lnSpc>
                <a:spcPts val="281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DAG31dj-ys8</dc:identifier>
  <dcterms:modified xsi:type="dcterms:W3CDTF">2011-08-01T06:04:30Z</dcterms:modified>
  <cp:revision>1</cp:revision>
  <dc:title>Blue and White Modern Data Analysis Presentation</dc:title>
</cp:coreProperties>
</file>